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583" r:id="rId2"/>
    <p:sldId id="447" r:id="rId3"/>
    <p:sldId id="578" r:id="rId4"/>
    <p:sldId id="275" r:id="rId5"/>
    <p:sldId id="330" r:id="rId6"/>
    <p:sldId id="579" r:id="rId7"/>
    <p:sldId id="585" r:id="rId8"/>
    <p:sldId id="586" r:id="rId9"/>
    <p:sldId id="276" r:id="rId10"/>
    <p:sldId id="277" r:id="rId11"/>
    <p:sldId id="278" r:id="rId12"/>
    <p:sldId id="279" r:id="rId13"/>
    <p:sldId id="280" r:id="rId14"/>
    <p:sldId id="281" r:id="rId15"/>
    <p:sldId id="580" r:id="rId16"/>
    <p:sldId id="282" r:id="rId17"/>
    <p:sldId id="283" r:id="rId18"/>
    <p:sldId id="284" r:id="rId19"/>
    <p:sldId id="285" r:id="rId20"/>
    <p:sldId id="587" r:id="rId21"/>
    <p:sldId id="437" r:id="rId22"/>
    <p:sldId id="333" r:id="rId23"/>
    <p:sldId id="286" r:id="rId24"/>
    <p:sldId id="287" r:id="rId25"/>
    <p:sldId id="288" r:id="rId26"/>
    <p:sldId id="289" r:id="rId27"/>
    <p:sldId id="331" r:id="rId28"/>
    <p:sldId id="290" r:id="rId29"/>
    <p:sldId id="292" r:id="rId30"/>
    <p:sldId id="293" r:id="rId31"/>
    <p:sldId id="291" r:id="rId32"/>
    <p:sldId id="332" r:id="rId33"/>
    <p:sldId id="588" r:id="rId34"/>
    <p:sldId id="589" r:id="rId35"/>
    <p:sldId id="296" r:id="rId36"/>
    <p:sldId id="294" r:id="rId37"/>
    <p:sldId id="295" r:id="rId38"/>
    <p:sldId id="334" r:id="rId39"/>
    <p:sldId id="297" r:id="rId40"/>
    <p:sldId id="590" r:id="rId41"/>
    <p:sldId id="298" r:id="rId42"/>
    <p:sldId id="299" r:id="rId43"/>
    <p:sldId id="300" r:id="rId44"/>
    <p:sldId id="301" r:id="rId45"/>
    <p:sldId id="335" r:id="rId46"/>
    <p:sldId id="302" r:id="rId47"/>
    <p:sldId id="314" r:id="rId48"/>
    <p:sldId id="305" r:id="rId49"/>
    <p:sldId id="307" r:id="rId50"/>
    <p:sldId id="316" r:id="rId51"/>
    <p:sldId id="304" r:id="rId52"/>
    <p:sldId id="312" r:id="rId53"/>
    <p:sldId id="313" r:id="rId54"/>
    <p:sldId id="317" r:id="rId55"/>
    <p:sldId id="581" r:id="rId56"/>
    <p:sldId id="315" r:id="rId57"/>
    <p:sldId id="309" r:id="rId58"/>
    <p:sldId id="310" r:id="rId59"/>
    <p:sldId id="311" r:id="rId60"/>
    <p:sldId id="582" r:id="rId61"/>
    <p:sldId id="318" r:id="rId62"/>
    <p:sldId id="319" r:id="rId63"/>
    <p:sldId id="320" r:id="rId64"/>
    <p:sldId id="321" r:id="rId65"/>
    <p:sldId id="323" r:id="rId66"/>
    <p:sldId id="322" r:id="rId67"/>
    <p:sldId id="324" r:id="rId68"/>
    <p:sldId id="325" r:id="rId69"/>
    <p:sldId id="326" r:id="rId70"/>
    <p:sldId id="327" r:id="rId71"/>
    <p:sldId id="328" r:id="rId72"/>
    <p:sldId id="341" r:id="rId73"/>
    <p:sldId id="58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LuK/BefxBkmhad3kToxXsA==" hashData="xIsBK0LSNNMz/09AmsIDLx1DxLQQb8BnxBcsndIIn0foDueCCNm7nQ7uhUl2KQfRp3Z4h0MjilaeVhAoys4w8g=="/>
  <p:extLst>
    <p:ext uri="{EFAFB233-063F-42B5-8137-9DF3F51BA10A}">
      <p15:sldGuideLst xmlns:p15="http://schemas.microsoft.com/office/powerpoint/2012/main">
        <p15:guide id="1" orient="horz" pos="324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2"/>
    <p:restoredTop sz="94769"/>
  </p:normalViewPr>
  <p:slideViewPr>
    <p:cSldViewPr snapToGrid="0" snapToObjects="1">
      <p:cViewPr varScale="1">
        <p:scale>
          <a:sx n="74" d="100"/>
          <a:sy n="74" d="100"/>
        </p:scale>
        <p:origin x="1238" y="62"/>
      </p:cViewPr>
      <p:guideLst>
        <p:guide orient="horz" pos="324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390E7-7720-6346-B70B-19F583BE4EB9}" type="datetimeFigureOut">
              <a:rPr lang="en-US" smtClean="0"/>
              <a:t>8/24/2025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C442F-C52E-1F42-A6BA-4466C2815034}" type="slidenum">
              <a:rPr lang="en-US" smtClean="0"/>
              <a:t>‹#›</a:t>
            </a:fld>
            <a:endParaRPr lang="en-US"/>
          </a:p>
        </p:txBody>
      </p:sp>
    </p:spTree>
    <p:extLst>
      <p:ext uri="{BB962C8B-B14F-4D97-AF65-F5344CB8AC3E}">
        <p14:creationId xmlns:p14="http://schemas.microsoft.com/office/powerpoint/2010/main" val="1899090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4.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4.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5.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4.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4.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6.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7.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8.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4.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jpeg"/><Relationship Id="rId5" Type="http://schemas.openxmlformats.org/officeDocument/2006/relationships/image" Target="../media/image4.png"/><Relationship Id="rId10" Type="http://schemas.microsoft.com/office/2007/relationships/hdphoto" Target="../media/hdphoto9.wdp"/><Relationship Id="rId4" Type="http://schemas.openxmlformats.org/officeDocument/2006/relationships/image" Target="../media/image3.png"/><Relationship Id="rId9"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7.png"/><Relationship Id="rId9" Type="http://schemas.microsoft.com/office/2007/relationships/hdphoto" Target="../media/hdphoto10.wdp"/></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3.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png"/><Relationship Id="rId4" Type="http://schemas.openxmlformats.org/officeDocument/2006/relationships/image" Target="../media/image21.png"/><Relationship Id="rId9" Type="http://schemas.microsoft.com/office/2007/relationships/hdphoto" Target="../media/hdphoto9.wdp"/></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4.png"/><Relationship Id="rId7" Type="http://schemas.microsoft.com/office/2007/relationships/hdphoto" Target="../media/hdphoto1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p:nvPicPr>
        <p:blipFill rotWithShape="1">
          <a:blip r:embed="rId9"/>
          <a:srcRect/>
          <a:stretch/>
        </p:blipFill>
        <p:spPr>
          <a:xfrm>
            <a:off x="959767" y="3827036"/>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id="{BD370FB6-7031-0A4B-838F-03DBE8CD8D6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8983130" y="2329344"/>
            <a:ext cx="2199311" cy="2199311"/>
          </a:xfrm>
          <a:prstGeom prst="rect">
            <a:avLst/>
          </a:prstGeom>
        </p:spPr>
      </p:pic>
    </p:spTree>
    <p:extLst>
      <p:ext uri="{BB962C8B-B14F-4D97-AF65-F5344CB8AC3E}">
        <p14:creationId xmlns:p14="http://schemas.microsoft.com/office/powerpoint/2010/main" val="243969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C3267F2A-1E28-49DF-961C-304A393AE22D}"/>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355688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158ABE2D-C3BF-4CCE-A0EC-CB5CBDABFCE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02045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43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1160647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388845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1019777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605280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10283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30561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97358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21489CE0-196C-4C42-9757-3759E6FAF4ED}"/>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#2305CS332(CN)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Tree>
    <p:extLst>
      <p:ext uri="{BB962C8B-B14F-4D97-AF65-F5344CB8AC3E}">
        <p14:creationId xmlns:p14="http://schemas.microsoft.com/office/powerpoint/2010/main" val="2321546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12328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113171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4182364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4" name="Picture 33">
            <a:extLst>
              <a:ext uri="{FF2B5EF4-FFF2-40B4-BE49-F238E27FC236}">
                <a16:creationId xmlns:a16="http://schemas.microsoft.com/office/drawing/2014/main" id="{A4C937B4-E297-9841-83AC-450FF7FB542D}"/>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983130" y="2079962"/>
            <a:ext cx="2199311" cy="2199311"/>
          </a:xfrm>
          <a:prstGeom prst="rect">
            <a:avLst/>
          </a:prstGeom>
        </p:spPr>
      </p:pic>
      <p:pic>
        <p:nvPicPr>
          <p:cNvPr id="4" name="Picture 3">
            <a:extLst>
              <a:ext uri="{FF2B5EF4-FFF2-40B4-BE49-F238E27FC236}">
                <a16:creationId xmlns:a16="http://schemas.microsoft.com/office/drawing/2014/main" id="{090F8E90-3CA6-93D0-5485-3DDE927EF158}"/>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Tree>
    <p:extLst>
      <p:ext uri="{BB962C8B-B14F-4D97-AF65-F5344CB8AC3E}">
        <p14:creationId xmlns:p14="http://schemas.microsoft.com/office/powerpoint/2010/main" val="169015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845857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524B-3775-8E40-83BE-42D237CCC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AE7A3-9159-0C4C-9D60-90C19B28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FDC548-CD30-6D4B-B09B-48C5FDD36EA2}"/>
              </a:ext>
            </a:extLst>
          </p:cNvPr>
          <p:cNvSpPr>
            <a:spLocks noGrp="1"/>
          </p:cNvSpPr>
          <p:nvPr>
            <p:ph type="dt" sz="half" idx="10"/>
          </p:nvPr>
        </p:nvSpPr>
        <p:spPr/>
        <p:txBody>
          <a:bodyPr/>
          <a:lstStyle/>
          <a:p>
            <a:fld id="{1F584CCD-0C21-864C-9026-5993C0EB128B}" type="datetimeFigureOut">
              <a:rPr lang="en-US" smtClean="0"/>
              <a:t>8/24/2025</a:t>
            </a:fld>
            <a:endParaRPr lang="en-US"/>
          </a:p>
        </p:txBody>
      </p:sp>
      <p:sp>
        <p:nvSpPr>
          <p:cNvPr id="5" name="Footer Placeholder 4">
            <a:extLst>
              <a:ext uri="{FF2B5EF4-FFF2-40B4-BE49-F238E27FC236}">
                <a16:creationId xmlns:a16="http://schemas.microsoft.com/office/drawing/2014/main" id="{5B10D054-4F39-4A45-A001-51EB6C63B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CF83-C468-B444-B66A-90B5162E02B6}"/>
              </a:ext>
            </a:extLst>
          </p:cNvPr>
          <p:cNvSpPr>
            <a:spLocks noGrp="1"/>
          </p:cNvSpPr>
          <p:nvPr>
            <p:ph type="sldNum" sz="quarter" idx="12"/>
          </p:nvPr>
        </p:nvSpPr>
        <p:spPr/>
        <p:txBody>
          <a:bodyPr/>
          <a:lstStyle/>
          <a:p>
            <a:fld id="{D1EA3A2B-9384-7841-8AB4-BFE375740426}" type="slidenum">
              <a:rPr lang="en-US" smtClean="0"/>
              <a:t>‹#›</a:t>
            </a:fld>
            <a:endParaRPr lang="en-US"/>
          </a:p>
        </p:txBody>
      </p:sp>
    </p:spTree>
    <p:extLst>
      <p:ext uri="{BB962C8B-B14F-4D97-AF65-F5344CB8AC3E}">
        <p14:creationId xmlns:p14="http://schemas.microsoft.com/office/powerpoint/2010/main" val="4084191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442934261"/>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1976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51816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5333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800" y="215182"/>
            <a:ext cx="116784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568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218929349"/>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val="10000"/>
                  </a:ext>
                </a:extLst>
              </a:tr>
            </a:tbl>
          </a:graphicData>
        </a:graphic>
      </p:graphicFrame>
      <p:cxnSp>
        <p:nvCxnSpPr>
          <p:cNvPr id="10" name="Straight Connector 9"/>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86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666534" cy="338554"/>
          </a:xfrm>
          <a:prstGeom prst="rect">
            <a:avLst/>
          </a:prstGeom>
          <a:noFill/>
        </p:spPr>
        <p:txBody>
          <a:bodyPr wrap="none" rtlCol="0">
            <a:spAutoFit/>
          </a:bodyPr>
          <a:lstStyle/>
          <a:p>
            <a:r>
              <a:rPr lang="en-US" sz="1600" dirty="0"/>
              <a:t>Darshan Institute of Computer Application,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5"/>
          <a:srcRect/>
          <a:stretch/>
        </p:blipFill>
        <p:spPr>
          <a:xfrm>
            <a:off x="8451730" y="244174"/>
            <a:ext cx="3395148" cy="1442867"/>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id="{BD370FB6-7031-0A4B-838F-03DBE8CD8D6E}"/>
              </a:ext>
            </a:extLst>
          </p:cNvPr>
          <p:cNvPicPr>
            <a:picLocks noChangeAspect="1"/>
          </p:cNvPicPr>
          <p:nvPr userDrawn="1"/>
        </p:nvPicPr>
        <p:blipFill>
          <a:blip r:embed="rId7"/>
          <a:stretch>
            <a:fillRect/>
          </a:stretch>
        </p:blipFill>
        <p:spPr>
          <a:xfrm>
            <a:off x="8983130" y="2329344"/>
            <a:ext cx="2199311" cy="2199311"/>
          </a:xfrm>
          <a:prstGeom prst="rect">
            <a:avLst/>
          </a:prstGeom>
        </p:spPr>
      </p:pic>
      <p:pic>
        <p:nvPicPr>
          <p:cNvPr id="31" name="Picture 30">
            <a:extLst>
              <a:ext uri="{FF2B5EF4-FFF2-40B4-BE49-F238E27FC236}">
                <a16:creationId xmlns:a16="http://schemas.microsoft.com/office/drawing/2014/main" id="{D1946227-18C8-F84C-AE02-FA328FFAD9DD}"/>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Tree>
    <p:extLst>
      <p:ext uri="{BB962C8B-B14F-4D97-AF65-F5344CB8AC3E}">
        <p14:creationId xmlns:p14="http://schemas.microsoft.com/office/powerpoint/2010/main" val="27818915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666534" cy="338554"/>
          </a:xfrm>
          <a:prstGeom prst="rect">
            <a:avLst/>
          </a:prstGeom>
          <a:noFill/>
        </p:spPr>
        <p:txBody>
          <a:bodyPr wrap="none" rtlCol="0">
            <a:spAutoFit/>
          </a:bodyPr>
          <a:lstStyle/>
          <a:p>
            <a:r>
              <a:rPr lang="en-US" sz="1600" dirty="0"/>
              <a:t>Darshan Institute of Computer Application,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5"/>
          <a:srcRect/>
          <a:stretch/>
        </p:blipFill>
        <p:spPr>
          <a:xfrm>
            <a:off x="8832523" y="186561"/>
            <a:ext cx="3064414" cy="1302312"/>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Tree>
    <p:extLst>
      <p:ext uri="{BB962C8B-B14F-4D97-AF65-F5344CB8AC3E}">
        <p14:creationId xmlns:p14="http://schemas.microsoft.com/office/powerpoint/2010/main" val="116003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7FE28E9-05C7-BA4A-A6B9-63B6ED98C644}"/>
              </a:ext>
            </a:extLst>
          </p:cNvPr>
          <p:cNvPicPr>
            <a:picLocks noChangeAspect="1"/>
          </p:cNvPicPr>
          <p:nvPr/>
        </p:nvPicPr>
        <p:blipFill>
          <a:blip r:embed="rId3">
            <a:alphaModFix amt="35000"/>
          </a:blip>
          <a:srcRect/>
          <a:stretch/>
        </p:blipFill>
        <p:spPr>
          <a:xfrm>
            <a:off x="9971896" y="711201"/>
            <a:ext cx="2088924" cy="887749"/>
          </a:xfrm>
          <a:prstGeom prst="rect">
            <a:avLst/>
          </a:prstGeom>
        </p:spPr>
      </p:pic>
      <p:sp>
        <p:nvSpPr>
          <p:cNvPr id="4" name="Footer Placeholder 2">
            <a:extLst>
              <a:ext uri="{FF2B5EF4-FFF2-40B4-BE49-F238E27FC236}">
                <a16:creationId xmlns:a16="http://schemas.microsoft.com/office/drawing/2014/main" id="{538D31E1-44EA-57F8-3809-9C68FBC125D3}"/>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#2305CS332 (CN)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Tree>
    <p:extLst>
      <p:ext uri="{BB962C8B-B14F-4D97-AF65-F5344CB8AC3E}">
        <p14:creationId xmlns:p14="http://schemas.microsoft.com/office/powerpoint/2010/main" val="1716074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#2305CS332 (CN)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3C8C9CD-3693-C144-BADE-D675A4049479}"/>
              </a:ext>
            </a:extLst>
          </p:cNvPr>
          <p:cNvPicPr>
            <a:picLocks noChangeAspect="1"/>
          </p:cNvPicPr>
          <p:nvPr/>
        </p:nvPicPr>
        <p:blipFill>
          <a:blip r:embed="rId3">
            <a:alphaModFix amt="35000"/>
          </a:blip>
          <a:srcRect/>
          <a:stretch/>
        </p:blipFill>
        <p:spPr>
          <a:xfrm>
            <a:off x="9982200" y="5715125"/>
            <a:ext cx="2088924" cy="887749"/>
          </a:xfrm>
          <a:prstGeom prst="rect">
            <a:avLst/>
          </a:prstGeom>
        </p:spPr>
      </p:pic>
      <p:sp>
        <p:nvSpPr>
          <p:cNvPr id="12" name="Date Placeholder 1">
            <a:extLst>
              <a:ext uri="{FF2B5EF4-FFF2-40B4-BE49-F238E27FC236}">
                <a16:creationId xmlns:a16="http://schemas.microsoft.com/office/drawing/2014/main" id="{7498AFE9-76D6-4B8F-8F42-E1EE1FF9BC7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83325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4C443FC-9E73-4C8B-9312-AE4A18934C7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1848749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79FD50AE-2B4F-8D48-8D6B-5E238535F779}"/>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9" name="Date Placeholder 1">
            <a:extLst>
              <a:ext uri="{FF2B5EF4-FFF2-40B4-BE49-F238E27FC236}">
                <a16:creationId xmlns:a16="http://schemas.microsoft.com/office/drawing/2014/main" id="{67D469A1-AC89-4842-93D8-CAE4CA1CE364}"/>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186260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0" name="Picture 9">
            <a:extLst>
              <a:ext uri="{FF2B5EF4-FFF2-40B4-BE49-F238E27FC236}">
                <a16:creationId xmlns:a16="http://schemas.microsoft.com/office/drawing/2014/main" id="{A0963B74-8506-4BCF-B201-11A797A8B22F}"/>
              </a:ext>
            </a:extLst>
          </p:cNvPr>
          <p:cNvPicPr>
            <a:picLocks noChangeAspect="1"/>
          </p:cNvPicPr>
          <p:nvPr userDrawn="1"/>
        </p:nvPicPr>
        <p:blipFill>
          <a:blip r:embed="rId5">
            <a:alphaModFix amt="35000"/>
          </a:blip>
          <a:srcRect/>
          <a:stretch/>
        </p:blipFill>
        <p:spPr>
          <a:xfrm>
            <a:off x="9982200" y="5715125"/>
            <a:ext cx="2088924" cy="887749"/>
          </a:xfrm>
          <a:prstGeom prst="rect">
            <a:avLst/>
          </a:prstGeom>
        </p:spPr>
      </p:pic>
    </p:spTree>
    <p:extLst>
      <p:ext uri="{BB962C8B-B14F-4D97-AF65-F5344CB8AC3E}">
        <p14:creationId xmlns:p14="http://schemas.microsoft.com/office/powerpoint/2010/main" val="7747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6" name="Picture 15">
            <a:extLst>
              <a:ext uri="{FF2B5EF4-FFF2-40B4-BE49-F238E27FC236}">
                <a16:creationId xmlns:a16="http://schemas.microsoft.com/office/drawing/2014/main" id="{57654904-961B-A345-A19E-7B2A7EBCBC44}"/>
              </a:ext>
            </a:extLst>
          </p:cNvPr>
          <p:cNvPicPr>
            <a:picLocks noChangeAspect="1"/>
          </p:cNvPicPr>
          <p:nvPr/>
        </p:nvPicPr>
        <p:blipFill>
          <a:blip r:embed="rId5">
            <a:alphaModFix amt="35000"/>
          </a:blip>
          <a:srcRect/>
          <a:stretch/>
        </p:blipFill>
        <p:spPr>
          <a:xfrm>
            <a:off x="9982200" y="5715125"/>
            <a:ext cx="2088924" cy="887749"/>
          </a:xfrm>
          <a:prstGeom prst="rect">
            <a:avLst/>
          </a:prstGeom>
        </p:spPr>
      </p:pic>
      <p:sp>
        <p:nvSpPr>
          <p:cNvPr id="4" name="Freeform 17">
            <a:extLst>
              <a:ext uri="{FF2B5EF4-FFF2-40B4-BE49-F238E27FC236}">
                <a16:creationId xmlns:a16="http://schemas.microsoft.com/office/drawing/2014/main" id="{1E69838E-7B90-433A-1AB9-72115E290C3D}"/>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13987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Transport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8221B886-18F1-43D8-A380-9C4B4D4129A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117281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84CCD-0C21-864C-9026-5993C0EB128B}" type="datetimeFigureOut">
              <a:rPr lang="en-US" smtClean="0"/>
              <a:t>8/24/2025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A3A2B-9384-7841-8AB4-BFE375740426}" type="slidenum">
              <a:rPr lang="en-US" smtClean="0"/>
              <a:t>‹#›</a:t>
            </a:fld>
            <a:endParaRPr lang="en-US"/>
          </a:p>
        </p:txBody>
      </p:sp>
    </p:spTree>
    <p:extLst>
      <p:ext uri="{BB962C8B-B14F-4D97-AF65-F5344CB8AC3E}">
        <p14:creationId xmlns:p14="http://schemas.microsoft.com/office/powerpoint/2010/main" val="3116861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6" r:id="rId3"/>
    <p:sldLayoutId id="2147483687" r:id="rId4"/>
    <p:sldLayoutId id="2147483663" r:id="rId5"/>
    <p:sldLayoutId id="2147483664" r:id="rId6"/>
    <p:sldLayoutId id="2147483665" r:id="rId7"/>
    <p:sldLayoutId id="2147483688"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4" r:id="rId26"/>
    <p:sldLayoutId id="2147483685" r:id="rId27"/>
    <p:sldLayoutId id="2147483689" r:id="rId28"/>
    <p:sldLayoutId id="2147483690"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747E4E-823D-614A-B4B7-AC128FF38223}"/>
              </a:ext>
            </a:extLst>
          </p:cNvPr>
          <p:cNvSpPr>
            <a:spLocks noGrp="1"/>
          </p:cNvSpPr>
          <p:nvPr>
            <p:ph type="ctrTitle"/>
          </p:nvPr>
        </p:nvSpPr>
        <p:spPr>
          <a:xfrm>
            <a:off x="479242" y="1103123"/>
            <a:ext cx="8297907" cy="2578780"/>
          </a:xfrm>
        </p:spPr>
        <p:txBody>
          <a:bodyPr/>
          <a:lstStyle/>
          <a:p>
            <a:r>
              <a:rPr lang="en-US" sz="4400" b="0" dirty="0"/>
              <a:t>Unit-3 :</a:t>
            </a:r>
            <a:br>
              <a:rPr lang="en-US" sz="4400" dirty="0"/>
            </a:br>
            <a:r>
              <a:rPr lang="en-US" sz="6000" dirty="0"/>
              <a:t>Transport Layer</a:t>
            </a:r>
          </a:p>
        </p:txBody>
      </p:sp>
      <p:sp>
        <p:nvSpPr>
          <p:cNvPr id="6" name="Text Placeholder 5">
            <a:extLst>
              <a:ext uri="{FF2B5EF4-FFF2-40B4-BE49-F238E27FC236}">
                <a16:creationId xmlns:a16="http://schemas.microsoft.com/office/drawing/2014/main" id="{4EBD4442-5C83-5F4A-8AEA-1614164C8779}"/>
              </a:ext>
            </a:extLst>
          </p:cNvPr>
          <p:cNvSpPr>
            <a:spLocks noGrp="1"/>
          </p:cNvSpPr>
          <p:nvPr>
            <p:ph type="body" sz="quarter" idx="11"/>
          </p:nvPr>
        </p:nvSpPr>
        <p:spPr/>
        <p:txBody>
          <a:bodyPr/>
          <a:lstStyle/>
          <a:p>
            <a:r>
              <a:rPr lang="en-US" dirty="0"/>
              <a:t>Devangi.kotak@darshan.ac.in</a:t>
            </a:r>
          </a:p>
        </p:txBody>
      </p:sp>
      <p:sp>
        <p:nvSpPr>
          <p:cNvPr id="8" name="Text Placeholder 7">
            <a:extLst>
              <a:ext uri="{FF2B5EF4-FFF2-40B4-BE49-F238E27FC236}">
                <a16:creationId xmlns:a16="http://schemas.microsoft.com/office/drawing/2014/main" id="{3E4F568A-30BE-2049-9622-DC2108A446C8}"/>
              </a:ext>
            </a:extLst>
          </p:cNvPr>
          <p:cNvSpPr>
            <a:spLocks noGrp="1"/>
          </p:cNvSpPr>
          <p:nvPr>
            <p:ph type="body" sz="quarter" idx="13"/>
          </p:nvPr>
        </p:nvSpPr>
        <p:spPr/>
        <p:txBody>
          <a:bodyPr/>
          <a:lstStyle/>
          <a:p>
            <a:r>
              <a:rPr lang="en-US" dirty="0"/>
              <a:t>Department of Computer Application</a:t>
            </a:r>
          </a:p>
        </p:txBody>
      </p:sp>
      <p:sp>
        <p:nvSpPr>
          <p:cNvPr id="9" name="Text Placeholder 8">
            <a:extLst>
              <a:ext uri="{FF2B5EF4-FFF2-40B4-BE49-F238E27FC236}">
                <a16:creationId xmlns:a16="http://schemas.microsoft.com/office/drawing/2014/main" id="{171A5B73-F4FC-AC48-953E-993670B73518}"/>
              </a:ext>
            </a:extLst>
          </p:cNvPr>
          <p:cNvSpPr>
            <a:spLocks noGrp="1"/>
          </p:cNvSpPr>
          <p:nvPr>
            <p:ph type="body" sz="quarter" idx="14"/>
          </p:nvPr>
        </p:nvSpPr>
        <p:spPr/>
        <p:txBody>
          <a:bodyPr/>
          <a:lstStyle/>
          <a:p>
            <a:r>
              <a:rPr lang="en-US" dirty="0"/>
              <a:t>Prof. </a:t>
            </a:r>
            <a:r>
              <a:rPr lang="en-US" dirty="0" err="1"/>
              <a:t>Devangi</a:t>
            </a:r>
            <a:r>
              <a:rPr lang="en-US"/>
              <a:t> L. Kotak</a:t>
            </a:r>
            <a:endParaRPr lang="en-US" dirty="0"/>
          </a:p>
        </p:txBody>
      </p:sp>
      <p:sp>
        <p:nvSpPr>
          <p:cNvPr id="10" name="Text Placeholder 9">
            <a:extLst>
              <a:ext uri="{FF2B5EF4-FFF2-40B4-BE49-F238E27FC236}">
                <a16:creationId xmlns:a16="http://schemas.microsoft.com/office/drawing/2014/main" id="{773BE456-33E7-B748-B5B3-F501CA8044F3}"/>
              </a:ext>
            </a:extLst>
          </p:cNvPr>
          <p:cNvSpPr>
            <a:spLocks noGrp="1"/>
          </p:cNvSpPr>
          <p:nvPr>
            <p:ph type="body" sz="quarter" idx="16"/>
          </p:nvPr>
        </p:nvSpPr>
        <p:spPr/>
        <p:txBody>
          <a:bodyPr/>
          <a:lstStyle/>
          <a:p>
            <a:pPr>
              <a:spcAft>
                <a:spcPts val="600"/>
              </a:spcAft>
            </a:pPr>
            <a:r>
              <a:rPr lang="en-US" b="1" dirty="0"/>
              <a:t>Computer Networks </a:t>
            </a:r>
            <a:r>
              <a:rPr lang="en-US" dirty="0"/>
              <a:t>(CN)</a:t>
            </a:r>
          </a:p>
          <a:p>
            <a:pPr>
              <a:spcAft>
                <a:spcPts val="600"/>
              </a:spcAft>
            </a:pPr>
            <a:r>
              <a:rPr lang="en-US" dirty="0"/>
              <a:t>DU #2305CS332</a:t>
            </a:r>
          </a:p>
        </p:txBody>
      </p:sp>
      <p:pic>
        <p:nvPicPr>
          <p:cNvPr id="14" name="Picture Placeholder 13">
            <a:extLst>
              <a:ext uri="{FF2B5EF4-FFF2-40B4-BE49-F238E27FC236}">
                <a16:creationId xmlns:a16="http://schemas.microsoft.com/office/drawing/2014/main" id="{A90813FE-E67E-4024-95C5-6A5CFC1D5FA9}"/>
              </a:ext>
            </a:extLst>
          </p:cNvPr>
          <p:cNvPicPr>
            <a:picLocks noGrp="1" noChangeAspect="1"/>
          </p:cNvPicPr>
          <p:nvPr>
            <p:ph type="pic" sz="quarter" idx="10"/>
          </p:nvPr>
        </p:nvPicPr>
        <p:blipFill>
          <a:blip r:embed="rId2"/>
          <a:srcRect l="3855" r="3855"/>
          <a:stretch>
            <a:fillRect/>
          </a:stretch>
        </p:blipFill>
        <p:spPr/>
      </p:pic>
    </p:spTree>
    <p:extLst>
      <p:ext uri="{BB962C8B-B14F-4D97-AF65-F5344CB8AC3E}">
        <p14:creationId xmlns:p14="http://schemas.microsoft.com/office/powerpoint/2010/main" val="649131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de-</a:t>
            </a:r>
            <a:r>
              <a:rPr lang="en-US" dirty="0" err="1"/>
              <a:t>mulptiplexing</a:t>
            </a:r>
            <a:r>
              <a:rPr lang="en-US" dirty="0"/>
              <a:t> works?</a:t>
            </a:r>
          </a:p>
        </p:txBody>
      </p:sp>
      <p:sp>
        <p:nvSpPr>
          <p:cNvPr id="5" name="Content Placeholder 4"/>
          <p:cNvSpPr>
            <a:spLocks noGrp="1"/>
          </p:cNvSpPr>
          <p:nvPr>
            <p:ph idx="1"/>
          </p:nvPr>
        </p:nvSpPr>
        <p:spPr>
          <a:xfrm>
            <a:off x="131181" y="863444"/>
            <a:ext cx="7277404" cy="5590565"/>
          </a:xfrm>
        </p:spPr>
        <p:txBody>
          <a:bodyPr/>
          <a:lstStyle/>
          <a:p>
            <a:r>
              <a:rPr lang="en-US" dirty="0"/>
              <a:t>A host PC receives IP datagrams.</a:t>
            </a:r>
          </a:p>
          <a:p>
            <a:r>
              <a:rPr lang="en-US" dirty="0"/>
              <a:t>Each datagram has </a:t>
            </a:r>
            <a:r>
              <a:rPr lang="en-US" dirty="0">
                <a:solidFill>
                  <a:schemeClr val="accent6"/>
                </a:solidFill>
              </a:rPr>
              <a:t>source IP address </a:t>
            </a:r>
            <a:r>
              <a:rPr lang="en-US" dirty="0"/>
              <a:t>and </a:t>
            </a:r>
            <a:r>
              <a:rPr lang="en-US" dirty="0">
                <a:solidFill>
                  <a:schemeClr val="accent6"/>
                </a:solidFill>
              </a:rPr>
              <a:t>destination IP address</a:t>
            </a:r>
            <a:r>
              <a:rPr lang="en-US" dirty="0"/>
              <a:t>.</a:t>
            </a:r>
          </a:p>
          <a:p>
            <a:r>
              <a:rPr lang="en-US" dirty="0"/>
              <a:t>Each datagram carries one transport-layer segment.</a:t>
            </a:r>
          </a:p>
          <a:p>
            <a:r>
              <a:rPr lang="en-US" dirty="0"/>
              <a:t>Each segment has </a:t>
            </a:r>
            <a:r>
              <a:rPr lang="en-US" dirty="0">
                <a:solidFill>
                  <a:schemeClr val="accent6"/>
                </a:solidFill>
              </a:rPr>
              <a:t>source</a:t>
            </a:r>
            <a:r>
              <a:rPr lang="en-US" dirty="0"/>
              <a:t> and </a:t>
            </a:r>
            <a:r>
              <a:rPr lang="en-US" dirty="0">
                <a:solidFill>
                  <a:schemeClr val="accent6"/>
                </a:solidFill>
              </a:rPr>
              <a:t>destination</a:t>
            </a:r>
            <a:r>
              <a:rPr lang="en-US" dirty="0"/>
              <a:t> port number. </a:t>
            </a:r>
          </a:p>
          <a:p>
            <a:r>
              <a:rPr lang="en-US" dirty="0"/>
              <a:t>Port no is 32 bits so range will from 0 to 65535. But well known ports are between 0 to 1023 so practically available range is 1024 to 65535.</a:t>
            </a:r>
          </a:p>
          <a:p>
            <a:r>
              <a:rPr lang="en-US" dirty="0"/>
              <a:t>A host PC uses IP addresses &amp; port numbers to direct segment to appropriate socket.</a:t>
            </a:r>
          </a:p>
          <a:p>
            <a:endParaRPr lang="en-US" dirty="0"/>
          </a:p>
        </p:txBody>
      </p:sp>
      <p:grpSp>
        <p:nvGrpSpPr>
          <p:cNvPr id="2" name="Group 1">
            <a:extLst>
              <a:ext uri="{FF2B5EF4-FFF2-40B4-BE49-F238E27FC236}">
                <a16:creationId xmlns:a16="http://schemas.microsoft.com/office/drawing/2014/main" id="{B1BE2389-361A-4190-A28E-D7AAA85EDE2E}"/>
              </a:ext>
            </a:extLst>
          </p:cNvPr>
          <p:cNvGrpSpPr/>
          <p:nvPr/>
        </p:nvGrpSpPr>
        <p:grpSpPr>
          <a:xfrm>
            <a:off x="8238848" y="1598150"/>
            <a:ext cx="3414713" cy="4121151"/>
            <a:chOff x="8231265" y="863600"/>
            <a:chExt cx="3414713" cy="4121151"/>
          </a:xfrm>
        </p:grpSpPr>
        <p:sp>
          <p:nvSpPr>
            <p:cNvPr id="20" name="Rectangle 75"/>
            <p:cNvSpPr>
              <a:spLocks noChangeArrowheads="1"/>
            </p:cNvSpPr>
            <p:nvPr/>
          </p:nvSpPr>
          <p:spPr bwMode="auto">
            <a:xfrm>
              <a:off x="8321753" y="1208087"/>
              <a:ext cx="3324225" cy="3200400"/>
            </a:xfrm>
            <a:prstGeom prst="rect">
              <a:avLst/>
            </a:prstGeom>
            <a:solidFill>
              <a:srgbClr val="0000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
          <p:nvSpPr>
            <p:cNvPr id="21" name="Rectangle 65"/>
            <p:cNvSpPr>
              <a:spLocks noChangeArrowheads="1"/>
            </p:cNvSpPr>
            <p:nvPr/>
          </p:nvSpPr>
          <p:spPr bwMode="auto">
            <a:xfrm>
              <a:off x="8245553" y="1303337"/>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2" name="Text Box 63"/>
            <p:cNvSpPr txBox="1">
              <a:spLocks noChangeArrowheads="1"/>
            </p:cNvSpPr>
            <p:nvPr/>
          </p:nvSpPr>
          <p:spPr bwMode="auto">
            <a:xfrm>
              <a:off x="8285241" y="1316038"/>
              <a:ext cx="15636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dirty="0">
                  <a:solidFill>
                    <a:schemeClr val="accent6"/>
                  </a:solidFill>
                </a:rPr>
                <a:t>source port #</a:t>
              </a:r>
              <a:endParaRPr lang="en-US" sz="2400" kern="0" dirty="0">
                <a:solidFill>
                  <a:schemeClr val="accent6"/>
                </a:solidFill>
              </a:endParaRPr>
            </a:p>
          </p:txBody>
        </p:sp>
        <p:sp>
          <p:nvSpPr>
            <p:cNvPr id="23" name="Text Box 64"/>
            <p:cNvSpPr txBox="1">
              <a:spLocks noChangeArrowheads="1"/>
            </p:cNvSpPr>
            <p:nvPr/>
          </p:nvSpPr>
          <p:spPr bwMode="auto">
            <a:xfrm>
              <a:off x="10071177" y="1316038"/>
              <a:ext cx="13287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dirty="0" err="1">
                  <a:solidFill>
                    <a:schemeClr val="accent6"/>
                  </a:solidFill>
                </a:rPr>
                <a:t>dest</a:t>
              </a:r>
              <a:r>
                <a:rPr lang="en-US" sz="1800" kern="0" dirty="0">
                  <a:solidFill>
                    <a:schemeClr val="accent6"/>
                  </a:solidFill>
                </a:rPr>
                <a:t> port #</a:t>
              </a:r>
              <a:endParaRPr lang="en-US" sz="2400" kern="0" dirty="0">
                <a:solidFill>
                  <a:schemeClr val="accent6"/>
                </a:solidFill>
              </a:endParaRPr>
            </a:p>
          </p:txBody>
        </p:sp>
        <p:sp>
          <p:nvSpPr>
            <p:cNvPr id="24" name="Line 66"/>
            <p:cNvSpPr>
              <a:spLocks noChangeShapeType="1"/>
            </p:cNvSpPr>
            <p:nvPr/>
          </p:nvSpPr>
          <p:spPr bwMode="auto">
            <a:xfrm flipV="1">
              <a:off x="8236027" y="1703387"/>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5" name="Line 68"/>
            <p:cNvSpPr>
              <a:spLocks noChangeShapeType="1"/>
            </p:cNvSpPr>
            <p:nvPr/>
          </p:nvSpPr>
          <p:spPr bwMode="auto">
            <a:xfrm flipV="1">
              <a:off x="8245553" y="2693987"/>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6" name="Line 69"/>
            <p:cNvSpPr>
              <a:spLocks noChangeShapeType="1"/>
            </p:cNvSpPr>
            <p:nvPr/>
          </p:nvSpPr>
          <p:spPr bwMode="auto">
            <a:xfrm flipV="1">
              <a:off x="9883852" y="1303337"/>
              <a:ext cx="0" cy="3952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7" name="Text Box 70"/>
            <p:cNvSpPr txBox="1">
              <a:spLocks noChangeArrowheads="1"/>
            </p:cNvSpPr>
            <p:nvPr/>
          </p:nvSpPr>
          <p:spPr bwMode="auto">
            <a:xfrm>
              <a:off x="9428240" y="863600"/>
              <a:ext cx="8636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kern="0">
                  <a:solidFill>
                    <a:srgbClr val="000000"/>
                  </a:solidFill>
                </a:rPr>
                <a:t>32 bits</a:t>
              </a:r>
              <a:endParaRPr lang="en-US" sz="2400" kern="0">
                <a:solidFill>
                  <a:srgbClr val="000000"/>
                </a:solidFill>
              </a:endParaRPr>
            </a:p>
          </p:txBody>
        </p:sp>
        <p:sp>
          <p:nvSpPr>
            <p:cNvPr id="28" name="Line 71"/>
            <p:cNvSpPr>
              <a:spLocks noChangeShapeType="1"/>
            </p:cNvSpPr>
            <p:nvPr/>
          </p:nvSpPr>
          <p:spPr bwMode="auto">
            <a:xfrm>
              <a:off x="10341052" y="1069975"/>
              <a:ext cx="1200150"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29" name="Line 72"/>
            <p:cNvSpPr>
              <a:spLocks noChangeShapeType="1"/>
            </p:cNvSpPr>
            <p:nvPr/>
          </p:nvSpPr>
          <p:spPr bwMode="auto">
            <a:xfrm rot="10800000">
              <a:off x="8231265" y="1079500"/>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30" name="Text Box 73"/>
            <p:cNvSpPr txBox="1">
              <a:spLocks noChangeArrowheads="1"/>
            </p:cNvSpPr>
            <p:nvPr/>
          </p:nvSpPr>
          <p:spPr bwMode="auto">
            <a:xfrm>
              <a:off x="8617027" y="3024187"/>
              <a:ext cx="242887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a:defRPr/>
              </a:pPr>
              <a:r>
                <a:rPr lang="en-US" sz="2000" kern="0" dirty="0">
                  <a:solidFill>
                    <a:srgbClr val="000000"/>
                  </a:solidFill>
                </a:rPr>
                <a:t>Application data (message)</a:t>
              </a:r>
              <a:endParaRPr lang="en-US" sz="2400" kern="0" dirty="0">
                <a:solidFill>
                  <a:srgbClr val="000000"/>
                </a:solidFill>
              </a:endParaRPr>
            </a:p>
          </p:txBody>
        </p:sp>
        <p:sp>
          <p:nvSpPr>
            <p:cNvPr id="31" name="Text Box 74"/>
            <p:cNvSpPr txBox="1">
              <a:spLocks noChangeArrowheads="1"/>
            </p:cNvSpPr>
            <p:nvPr/>
          </p:nvSpPr>
          <p:spPr bwMode="auto">
            <a:xfrm>
              <a:off x="8755140" y="2057401"/>
              <a:ext cx="22907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kern="0">
                  <a:solidFill>
                    <a:srgbClr val="000000"/>
                  </a:solidFill>
                </a:rPr>
                <a:t>other header fields</a:t>
              </a:r>
              <a:endParaRPr lang="en-US" sz="2400" kern="0">
                <a:solidFill>
                  <a:srgbClr val="000000"/>
                </a:solidFill>
              </a:endParaRPr>
            </a:p>
          </p:txBody>
        </p:sp>
        <p:sp>
          <p:nvSpPr>
            <p:cNvPr id="32" name="Text Box 76"/>
            <p:cNvSpPr txBox="1">
              <a:spLocks noChangeArrowheads="1"/>
            </p:cNvSpPr>
            <p:nvPr/>
          </p:nvSpPr>
          <p:spPr bwMode="auto">
            <a:xfrm>
              <a:off x="8458277" y="4587876"/>
              <a:ext cx="3060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000" kern="0" dirty="0">
                  <a:solidFill>
                    <a:srgbClr val="000000"/>
                  </a:solidFill>
                </a:rPr>
                <a:t>TCP/UDP segment format</a:t>
              </a:r>
              <a:endParaRPr lang="en-US" sz="2400" kern="0" dirty="0">
                <a:solidFill>
                  <a:srgbClr val="000000"/>
                </a:solidFill>
              </a:endParaRPr>
            </a:p>
          </p:txBody>
        </p:sp>
      </p:grpSp>
      <p:sp>
        <p:nvSpPr>
          <p:cNvPr id="3" name="Oval 2">
            <a:extLst>
              <a:ext uri="{FF2B5EF4-FFF2-40B4-BE49-F238E27FC236}">
                <a16:creationId xmlns:a16="http://schemas.microsoft.com/office/drawing/2014/main" id="{101D2830-DF41-409F-B7E1-4F079FCF5B9F}"/>
              </a:ext>
            </a:extLst>
          </p:cNvPr>
          <p:cNvSpPr/>
          <p:nvPr/>
        </p:nvSpPr>
        <p:spPr>
          <a:xfrm>
            <a:off x="7896807" y="813201"/>
            <a:ext cx="3884480" cy="734706"/>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Well known port 0-1023 for </a:t>
            </a:r>
            <a:r>
              <a:rPr lang="en-US" dirty="0" err="1">
                <a:solidFill>
                  <a:srgbClr val="C00000"/>
                </a:solidFill>
              </a:rPr>
              <a:t>eg.</a:t>
            </a:r>
            <a:r>
              <a:rPr lang="en-US" dirty="0">
                <a:solidFill>
                  <a:srgbClr val="C00000"/>
                </a:solidFill>
              </a:rPr>
              <a:t> http-80, ftp-21, smtp-25</a:t>
            </a:r>
          </a:p>
        </p:txBody>
      </p:sp>
    </p:spTree>
    <p:extLst>
      <p:ext uri="{BB962C8B-B14F-4D97-AF65-F5344CB8AC3E}">
        <p14:creationId xmlns:p14="http://schemas.microsoft.com/office/powerpoint/2010/main" val="4578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Connectionless </a:t>
            </a:r>
            <a:r>
              <a:rPr lang="en-US" dirty="0" err="1"/>
              <a:t>demultiplexing</a:t>
            </a:r>
            <a:endParaRPr lang="en-US" dirty="0"/>
          </a:p>
        </p:txBody>
      </p:sp>
      <p:sp>
        <p:nvSpPr>
          <p:cNvPr id="20" name="Content Placeholder 19"/>
          <p:cNvSpPr>
            <a:spLocks noGrp="1"/>
          </p:cNvSpPr>
          <p:nvPr>
            <p:ph idx="1"/>
          </p:nvPr>
        </p:nvSpPr>
        <p:spPr/>
        <p:txBody>
          <a:bodyPr/>
          <a:lstStyle/>
          <a:p>
            <a:r>
              <a:rPr lang="en-US" dirty="0"/>
              <a:t>Create socket with host-local port #:</a:t>
            </a:r>
          </a:p>
          <a:p>
            <a:pPr lvl="1"/>
            <a:r>
              <a:rPr lang="en-US" dirty="0" err="1"/>
              <a:t>DatagramSocket</a:t>
            </a:r>
            <a:r>
              <a:rPr lang="en-US" dirty="0"/>
              <a:t> mySocket1 = new </a:t>
            </a:r>
            <a:r>
              <a:rPr lang="en-US" dirty="0" err="1"/>
              <a:t>DatagramSocket</a:t>
            </a:r>
            <a:r>
              <a:rPr lang="en-US" dirty="0"/>
              <a:t>(12534);</a:t>
            </a:r>
          </a:p>
          <a:p>
            <a:r>
              <a:rPr lang="en-US" dirty="0"/>
              <a:t>After creating datagram, must specify: </a:t>
            </a:r>
          </a:p>
          <a:p>
            <a:pPr lvl="1"/>
            <a:r>
              <a:rPr lang="en-US" dirty="0"/>
              <a:t>destination IP address</a:t>
            </a:r>
          </a:p>
          <a:p>
            <a:pPr lvl="1"/>
            <a:r>
              <a:rPr lang="en-US" dirty="0"/>
              <a:t>destination port #</a:t>
            </a:r>
          </a:p>
          <a:p>
            <a:r>
              <a:rPr lang="en-US" dirty="0"/>
              <a:t>When host receives UDP segment:</a:t>
            </a:r>
          </a:p>
          <a:p>
            <a:pPr lvl="1"/>
            <a:r>
              <a:rPr lang="en-US" dirty="0"/>
              <a:t>It checks destination port # in segment and directs UDP segment to socket with that port #.</a:t>
            </a:r>
          </a:p>
          <a:p>
            <a:r>
              <a:rPr lang="en-US" dirty="0"/>
              <a:t>IP datagrams with </a:t>
            </a:r>
            <a:r>
              <a:rPr lang="en-US" dirty="0">
                <a:solidFill>
                  <a:schemeClr val="accent6"/>
                </a:solidFill>
              </a:rPr>
              <a:t>same destination port #</a:t>
            </a:r>
            <a:r>
              <a:rPr lang="en-US" dirty="0"/>
              <a:t>, but different source IP addresses and/or source port numbers will be directed to </a:t>
            </a:r>
            <a:r>
              <a:rPr lang="en-US" dirty="0">
                <a:solidFill>
                  <a:schemeClr val="accent6"/>
                </a:solidFill>
              </a:rPr>
              <a:t>same socket </a:t>
            </a:r>
            <a:r>
              <a:rPr lang="en-US" dirty="0"/>
              <a:t>at destination.</a:t>
            </a:r>
          </a:p>
          <a:p>
            <a:endParaRPr lang="en-US" dirty="0"/>
          </a:p>
          <a:p>
            <a:endParaRPr lang="en-US" dirty="0"/>
          </a:p>
        </p:txBody>
      </p:sp>
    </p:spTree>
    <p:extLst>
      <p:ext uri="{BB962C8B-B14F-4D97-AF65-F5344CB8AC3E}">
        <p14:creationId xmlns:p14="http://schemas.microsoft.com/office/powerpoint/2010/main" val="41894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Connectionless</a:t>
            </a:r>
          </a:p>
        </p:txBody>
      </p:sp>
      <p:sp>
        <p:nvSpPr>
          <p:cNvPr id="3" name="Content Placeholder 2">
            <a:extLst>
              <a:ext uri="{FF2B5EF4-FFF2-40B4-BE49-F238E27FC236}">
                <a16:creationId xmlns:a16="http://schemas.microsoft.com/office/drawing/2014/main" id="{6CAE3A00-A6CE-0B9B-E2D2-209D256AA631}"/>
              </a:ext>
            </a:extLst>
          </p:cNvPr>
          <p:cNvSpPr>
            <a:spLocks noGrp="1"/>
          </p:cNvSpPr>
          <p:nvPr>
            <p:ph idx="1"/>
          </p:nvPr>
        </p:nvSpPr>
        <p:spPr/>
        <p:txBody>
          <a:bodyPr/>
          <a:lstStyle/>
          <a:p>
            <a:endParaRPr lang="en-US"/>
          </a:p>
        </p:txBody>
      </p:sp>
      <p:sp>
        <p:nvSpPr>
          <p:cNvPr id="643" name="Rectangle 44"/>
          <p:cNvSpPr txBox="1">
            <a:spLocks noChangeArrowheads="1"/>
          </p:cNvSpPr>
          <p:nvPr/>
        </p:nvSpPr>
        <p:spPr bwMode="auto">
          <a:xfrm>
            <a:off x="4512469" y="1585912"/>
            <a:ext cx="3211513"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32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indent="-173038">
              <a:buNone/>
              <a:defRPr/>
            </a:pPr>
            <a:r>
              <a:rPr lang="en-US" sz="1800" kern="0" dirty="0" err="1">
                <a:solidFill>
                  <a:srgbClr val="000000"/>
                </a:solidFill>
                <a:cs typeface=""/>
              </a:rPr>
              <a:t>DatagramSocket</a:t>
            </a:r>
            <a:r>
              <a:rPr lang="en-US" sz="1800" kern="0" dirty="0">
                <a:solidFill>
                  <a:srgbClr val="000000"/>
                </a:solidFill>
                <a:cs typeface=""/>
              </a:rPr>
              <a:t> </a:t>
            </a:r>
            <a:r>
              <a:rPr lang="en-US" sz="1800" kern="0" dirty="0" err="1">
                <a:solidFill>
                  <a:srgbClr val="000000"/>
                </a:solidFill>
                <a:cs typeface=""/>
              </a:rPr>
              <a:t>serverSocket</a:t>
            </a:r>
            <a:r>
              <a:rPr lang="en-US" sz="1800" kern="0" dirty="0">
                <a:solidFill>
                  <a:srgbClr val="000000"/>
                </a:solidFill>
                <a:cs typeface=""/>
              </a:rPr>
              <a:t> = new </a:t>
            </a:r>
            <a:r>
              <a:rPr lang="en-US" sz="1800" kern="0" dirty="0" err="1">
                <a:solidFill>
                  <a:srgbClr val="000000"/>
                </a:solidFill>
                <a:cs typeface=""/>
              </a:rPr>
              <a:t>DatagramSocket</a:t>
            </a:r>
            <a:endParaRPr lang="en-US" sz="1800" kern="0" dirty="0">
              <a:solidFill>
                <a:srgbClr val="000000"/>
              </a:solidFill>
              <a:cs typeface=""/>
            </a:endParaRPr>
          </a:p>
          <a:p>
            <a:pPr marL="173038" indent="-173038">
              <a:buNone/>
              <a:defRPr/>
            </a:pPr>
            <a:r>
              <a:rPr lang="en-US" sz="1800" kern="0" dirty="0">
                <a:solidFill>
                  <a:srgbClr val="000000"/>
                </a:solidFill>
                <a:cs typeface=""/>
              </a:rPr>
              <a:t> (</a:t>
            </a:r>
            <a:r>
              <a:rPr lang="en-US" sz="1800" kern="0" dirty="0">
                <a:solidFill>
                  <a:srgbClr val="CC0000"/>
                </a:solidFill>
                <a:cs typeface=""/>
              </a:rPr>
              <a:t>6428</a:t>
            </a:r>
            <a:r>
              <a:rPr lang="en-US" sz="1800" kern="0" dirty="0">
                <a:solidFill>
                  <a:srgbClr val="000000"/>
                </a:solidFill>
                <a:cs typeface=""/>
              </a:rPr>
              <a:t>);</a:t>
            </a:r>
          </a:p>
          <a:p>
            <a:pPr marL="173038" indent="-173038">
              <a:buFont typeface="Wingdings" charset="0"/>
              <a:buChar char="v"/>
              <a:defRPr/>
            </a:pPr>
            <a:endParaRPr lang="en-US" sz="4000" kern="0" dirty="0">
              <a:solidFill>
                <a:srgbClr val="000000"/>
              </a:solidFill>
              <a:latin typeface="Gill Sans MT"/>
              <a:cs typeface=""/>
            </a:endParaRPr>
          </a:p>
        </p:txBody>
      </p:sp>
      <p:sp>
        <p:nvSpPr>
          <p:cNvPr id="644" name="Freeform 89"/>
          <p:cNvSpPr>
            <a:spLocks/>
          </p:cNvSpPr>
          <p:nvPr/>
        </p:nvSpPr>
        <p:spPr bwMode="auto">
          <a:xfrm>
            <a:off x="4713288" y="2478088"/>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5" name="Freeform 97"/>
          <p:cNvSpPr>
            <a:spLocks/>
          </p:cNvSpPr>
          <p:nvPr/>
        </p:nvSpPr>
        <p:spPr bwMode="auto">
          <a:xfrm>
            <a:off x="1928814" y="2782889"/>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6" name="Rectangle 23"/>
          <p:cNvSpPr>
            <a:spLocks noChangeArrowheads="1"/>
          </p:cNvSpPr>
          <p:nvPr/>
        </p:nvSpPr>
        <p:spPr bwMode="auto">
          <a:xfrm>
            <a:off x="2433639" y="2749550"/>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47" name="Rectangle 24"/>
          <p:cNvSpPr>
            <a:spLocks noChangeArrowheads="1"/>
          </p:cNvSpPr>
          <p:nvPr/>
        </p:nvSpPr>
        <p:spPr bwMode="auto">
          <a:xfrm>
            <a:off x="2395539" y="2803526"/>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48" name="Line 25"/>
          <p:cNvSpPr>
            <a:spLocks noChangeShapeType="1"/>
          </p:cNvSpPr>
          <p:nvPr/>
        </p:nvSpPr>
        <p:spPr bwMode="auto">
          <a:xfrm>
            <a:off x="2405063" y="356393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49" name="Text Box 26"/>
          <p:cNvSpPr txBox="1">
            <a:spLocks noChangeArrowheads="1"/>
          </p:cNvSpPr>
          <p:nvPr/>
        </p:nvSpPr>
        <p:spPr bwMode="auto">
          <a:xfrm>
            <a:off x="2362201" y="35464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dirty="0">
                <a:solidFill>
                  <a:srgbClr val="000000"/>
                </a:solidFill>
              </a:rPr>
              <a:t>transport</a:t>
            </a:r>
          </a:p>
        </p:txBody>
      </p:sp>
      <p:sp>
        <p:nvSpPr>
          <p:cNvPr id="650" name="Line 27"/>
          <p:cNvSpPr>
            <a:spLocks noChangeShapeType="1"/>
          </p:cNvSpPr>
          <p:nvPr/>
        </p:nvSpPr>
        <p:spPr bwMode="auto">
          <a:xfrm>
            <a:off x="2413000" y="38846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1" name="Line 28"/>
          <p:cNvSpPr>
            <a:spLocks noChangeShapeType="1"/>
          </p:cNvSpPr>
          <p:nvPr/>
        </p:nvSpPr>
        <p:spPr bwMode="auto">
          <a:xfrm>
            <a:off x="2398713" y="419417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2" name="Line 29"/>
          <p:cNvSpPr>
            <a:spLocks noChangeShapeType="1"/>
          </p:cNvSpPr>
          <p:nvPr/>
        </p:nvSpPr>
        <p:spPr bwMode="auto">
          <a:xfrm>
            <a:off x="2398713" y="447992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53" name="Text Box 26"/>
          <p:cNvSpPr txBox="1">
            <a:spLocks noChangeArrowheads="1"/>
          </p:cNvSpPr>
          <p:nvPr/>
        </p:nvSpPr>
        <p:spPr bwMode="auto">
          <a:xfrm>
            <a:off x="2397126" y="27940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54" name="Text Box 26"/>
          <p:cNvSpPr txBox="1">
            <a:spLocks noChangeArrowheads="1"/>
          </p:cNvSpPr>
          <p:nvPr/>
        </p:nvSpPr>
        <p:spPr bwMode="auto">
          <a:xfrm>
            <a:off x="2352676" y="44513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55" name="Text Box 26"/>
          <p:cNvSpPr txBox="1">
            <a:spLocks noChangeArrowheads="1"/>
          </p:cNvSpPr>
          <p:nvPr/>
        </p:nvSpPr>
        <p:spPr bwMode="auto">
          <a:xfrm>
            <a:off x="2371726" y="41656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56" name="Text Box 26"/>
          <p:cNvSpPr txBox="1">
            <a:spLocks noChangeArrowheads="1"/>
          </p:cNvSpPr>
          <p:nvPr/>
        </p:nvSpPr>
        <p:spPr bwMode="auto">
          <a:xfrm>
            <a:off x="2362201" y="38703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57" name="Oval 110"/>
          <p:cNvSpPr>
            <a:spLocks noChangeArrowheads="1"/>
          </p:cNvSpPr>
          <p:nvPr/>
        </p:nvSpPr>
        <p:spPr bwMode="auto">
          <a:xfrm>
            <a:off x="2732089" y="30797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grpSp>
        <p:nvGrpSpPr>
          <p:cNvPr id="658" name="Group 111"/>
          <p:cNvGrpSpPr>
            <a:grpSpLocks/>
          </p:cNvGrpSpPr>
          <p:nvPr/>
        </p:nvGrpSpPr>
        <p:grpSpPr bwMode="auto">
          <a:xfrm>
            <a:off x="2700338" y="3403600"/>
            <a:ext cx="620712" cy="228600"/>
            <a:chOff x="1287" y="2524"/>
            <a:chExt cx="260" cy="100"/>
          </a:xfrm>
        </p:grpSpPr>
        <p:sp>
          <p:nvSpPr>
            <p:cNvPr id="659" name="Rectangle 11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0" name="Rectangle 11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1" name="Rectangle 11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62" name="Rectangle 11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63" name="Rectangle 23"/>
          <p:cNvSpPr>
            <a:spLocks noChangeArrowheads="1"/>
          </p:cNvSpPr>
          <p:nvPr/>
        </p:nvSpPr>
        <p:spPr bwMode="auto">
          <a:xfrm>
            <a:off x="5260976" y="2516188"/>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64" name="Rectangle 24"/>
          <p:cNvSpPr>
            <a:spLocks noChangeArrowheads="1"/>
          </p:cNvSpPr>
          <p:nvPr/>
        </p:nvSpPr>
        <p:spPr bwMode="auto">
          <a:xfrm>
            <a:off x="5226050" y="2570163"/>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65" name="Line 25"/>
          <p:cNvSpPr>
            <a:spLocks noChangeShapeType="1"/>
          </p:cNvSpPr>
          <p:nvPr/>
        </p:nvSpPr>
        <p:spPr bwMode="auto">
          <a:xfrm>
            <a:off x="5232400" y="3340101"/>
            <a:ext cx="146050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66" name="Text Box 26"/>
          <p:cNvSpPr txBox="1">
            <a:spLocks noChangeArrowheads="1"/>
          </p:cNvSpPr>
          <p:nvPr/>
        </p:nvSpPr>
        <p:spPr bwMode="auto">
          <a:xfrm>
            <a:off x="5303839" y="33226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667" name="Line 27"/>
          <p:cNvSpPr>
            <a:spLocks noChangeShapeType="1"/>
          </p:cNvSpPr>
          <p:nvPr/>
        </p:nvSpPr>
        <p:spPr bwMode="auto">
          <a:xfrm>
            <a:off x="5233989" y="36576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68" name="Text Box 26"/>
          <p:cNvSpPr txBox="1">
            <a:spLocks noChangeArrowheads="1"/>
          </p:cNvSpPr>
          <p:nvPr/>
        </p:nvSpPr>
        <p:spPr bwMode="auto">
          <a:xfrm>
            <a:off x="5300664" y="25368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69" name="Text Box 26"/>
          <p:cNvSpPr txBox="1">
            <a:spLocks noChangeArrowheads="1"/>
          </p:cNvSpPr>
          <p:nvPr/>
        </p:nvSpPr>
        <p:spPr bwMode="auto">
          <a:xfrm>
            <a:off x="5297489" y="42275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70" name="Text Box 26"/>
          <p:cNvSpPr txBox="1">
            <a:spLocks noChangeArrowheads="1"/>
          </p:cNvSpPr>
          <p:nvPr/>
        </p:nvSpPr>
        <p:spPr bwMode="auto">
          <a:xfrm>
            <a:off x="5297489" y="39417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71" name="Text Box 26"/>
          <p:cNvSpPr txBox="1">
            <a:spLocks noChangeArrowheads="1"/>
          </p:cNvSpPr>
          <p:nvPr/>
        </p:nvSpPr>
        <p:spPr bwMode="auto">
          <a:xfrm>
            <a:off x="5297489" y="36433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72" name="Line 27"/>
          <p:cNvSpPr>
            <a:spLocks noChangeShapeType="1"/>
          </p:cNvSpPr>
          <p:nvPr/>
        </p:nvSpPr>
        <p:spPr bwMode="auto">
          <a:xfrm>
            <a:off x="5230814" y="396875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73" name="Line 27"/>
          <p:cNvSpPr>
            <a:spLocks noChangeShapeType="1"/>
          </p:cNvSpPr>
          <p:nvPr/>
        </p:nvSpPr>
        <p:spPr bwMode="auto">
          <a:xfrm>
            <a:off x="5227639" y="4267200"/>
            <a:ext cx="14573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74" name="Oval 128"/>
          <p:cNvSpPr>
            <a:spLocks noChangeArrowheads="1"/>
          </p:cNvSpPr>
          <p:nvPr/>
        </p:nvSpPr>
        <p:spPr bwMode="auto">
          <a:xfrm>
            <a:off x="5645150" y="287655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P1</a:t>
            </a:r>
          </a:p>
        </p:txBody>
      </p:sp>
      <p:grpSp>
        <p:nvGrpSpPr>
          <p:cNvPr id="675" name="Group 134"/>
          <p:cNvGrpSpPr>
            <a:grpSpLocks/>
          </p:cNvGrpSpPr>
          <p:nvPr/>
        </p:nvGrpSpPr>
        <p:grpSpPr bwMode="auto">
          <a:xfrm>
            <a:off x="5516563" y="3192463"/>
            <a:ext cx="887412" cy="228600"/>
            <a:chOff x="1383" y="2620"/>
            <a:chExt cx="260" cy="100"/>
          </a:xfrm>
        </p:grpSpPr>
        <p:sp>
          <p:nvSpPr>
            <p:cNvPr id="676" name="Rectangle 135"/>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7" name="Rectangle 136"/>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8" name="Rectangle 137"/>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79" name="Rectangle 138"/>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80" name="Rectangle 23"/>
          <p:cNvSpPr>
            <a:spLocks noChangeArrowheads="1"/>
          </p:cNvSpPr>
          <p:nvPr/>
        </p:nvSpPr>
        <p:spPr bwMode="auto">
          <a:xfrm>
            <a:off x="8267700" y="2741613"/>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681" name="Rectangle 24"/>
          <p:cNvSpPr>
            <a:spLocks noChangeArrowheads="1"/>
          </p:cNvSpPr>
          <p:nvPr/>
        </p:nvSpPr>
        <p:spPr bwMode="auto">
          <a:xfrm>
            <a:off x="8229601" y="2795588"/>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682" name="Line 25"/>
          <p:cNvSpPr>
            <a:spLocks noChangeShapeType="1"/>
          </p:cNvSpPr>
          <p:nvPr/>
        </p:nvSpPr>
        <p:spPr bwMode="auto">
          <a:xfrm>
            <a:off x="8239125" y="3556001"/>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3" name="Text Box 26"/>
          <p:cNvSpPr txBox="1">
            <a:spLocks noChangeArrowheads="1"/>
          </p:cNvSpPr>
          <p:nvPr/>
        </p:nvSpPr>
        <p:spPr bwMode="auto">
          <a:xfrm>
            <a:off x="8196264" y="353853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684" name="Line 27"/>
          <p:cNvSpPr>
            <a:spLocks noChangeShapeType="1"/>
          </p:cNvSpPr>
          <p:nvPr/>
        </p:nvSpPr>
        <p:spPr bwMode="auto">
          <a:xfrm>
            <a:off x="8247063" y="387667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5" name="Line 28"/>
          <p:cNvSpPr>
            <a:spLocks noChangeShapeType="1"/>
          </p:cNvSpPr>
          <p:nvPr/>
        </p:nvSpPr>
        <p:spPr bwMode="auto">
          <a:xfrm>
            <a:off x="8232775" y="418623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6" name="Line 29"/>
          <p:cNvSpPr>
            <a:spLocks noChangeShapeType="1"/>
          </p:cNvSpPr>
          <p:nvPr/>
        </p:nvSpPr>
        <p:spPr bwMode="auto">
          <a:xfrm>
            <a:off x="8232775" y="44719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687" name="Text Box 26"/>
          <p:cNvSpPr txBox="1">
            <a:spLocks noChangeArrowheads="1"/>
          </p:cNvSpPr>
          <p:nvPr/>
        </p:nvSpPr>
        <p:spPr bwMode="auto">
          <a:xfrm>
            <a:off x="8231189" y="27860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688" name="Text Box 26"/>
          <p:cNvSpPr txBox="1">
            <a:spLocks noChangeArrowheads="1"/>
          </p:cNvSpPr>
          <p:nvPr/>
        </p:nvSpPr>
        <p:spPr bwMode="auto">
          <a:xfrm>
            <a:off x="8186739" y="444341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689" name="Text Box 26"/>
          <p:cNvSpPr txBox="1">
            <a:spLocks noChangeArrowheads="1"/>
          </p:cNvSpPr>
          <p:nvPr/>
        </p:nvSpPr>
        <p:spPr bwMode="auto">
          <a:xfrm>
            <a:off x="8205789" y="4157663"/>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690" name="Text Box 26"/>
          <p:cNvSpPr txBox="1">
            <a:spLocks noChangeArrowheads="1"/>
          </p:cNvSpPr>
          <p:nvPr/>
        </p:nvSpPr>
        <p:spPr bwMode="auto">
          <a:xfrm>
            <a:off x="8196264" y="3862388"/>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691" name="Oval 153"/>
          <p:cNvSpPr>
            <a:spLocks noChangeArrowheads="1"/>
          </p:cNvSpPr>
          <p:nvPr/>
        </p:nvSpPr>
        <p:spPr bwMode="auto">
          <a:xfrm>
            <a:off x="8566150" y="3094038"/>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P4</a:t>
            </a:r>
          </a:p>
        </p:txBody>
      </p:sp>
      <p:sp>
        <p:nvSpPr>
          <p:cNvPr id="692" name="Freeform 154"/>
          <p:cNvSpPr>
            <a:spLocks/>
          </p:cNvSpPr>
          <p:nvPr/>
        </p:nvSpPr>
        <p:spPr bwMode="auto">
          <a:xfrm>
            <a:off x="9526589" y="2762250"/>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693" name="Group 156"/>
          <p:cNvGrpSpPr>
            <a:grpSpLocks/>
          </p:cNvGrpSpPr>
          <p:nvPr/>
        </p:nvGrpSpPr>
        <p:grpSpPr bwMode="auto">
          <a:xfrm>
            <a:off x="8559801" y="3425825"/>
            <a:ext cx="620713" cy="204788"/>
            <a:chOff x="1287" y="2524"/>
            <a:chExt cx="260" cy="100"/>
          </a:xfrm>
        </p:grpSpPr>
        <p:sp>
          <p:nvSpPr>
            <p:cNvPr id="694" name="Rectangle 157"/>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5" name="Rectangle 158"/>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6" name="Rectangle 159"/>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97" name="Rectangle 160"/>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698" name="Rectangle 173"/>
          <p:cNvSpPr>
            <a:spLocks noChangeArrowheads="1"/>
          </p:cNvSpPr>
          <p:nvPr/>
        </p:nvSpPr>
        <p:spPr bwMode="auto">
          <a:xfrm>
            <a:off x="7745938" y="1631156"/>
            <a:ext cx="2659063"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mySocket1 = new </a:t>
            </a:r>
            <a:r>
              <a:rPr lang="en-US" dirty="0" err="1">
                <a:solidFill>
                  <a:srgbClr val="000000"/>
                </a:solidFill>
                <a:ea typeface="ＭＳ Ｐゴシック" charset="0"/>
              </a:rPr>
              <a:t>DatagramSocket</a:t>
            </a:r>
            <a:r>
              <a:rPr lang="en-US" dirty="0">
                <a:solidFill>
                  <a:srgbClr val="000000"/>
                </a:solidFill>
                <a:ea typeface="ＭＳ Ｐゴシック" charset="0"/>
              </a:rPr>
              <a:t> (</a:t>
            </a:r>
            <a:r>
              <a:rPr lang="en-US" dirty="0">
                <a:solidFill>
                  <a:srgbClr val="CC0000"/>
                </a:solidFill>
                <a:ea typeface="ＭＳ Ｐゴシック" charset="0"/>
              </a:rPr>
              <a:t>5775</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defRPr/>
            </a:pPr>
            <a:endParaRPr lang="en-US" dirty="0">
              <a:solidFill>
                <a:srgbClr val="000000"/>
              </a:solidFill>
              <a:latin typeface="Courier New" charset="0"/>
              <a:ea typeface="ＭＳ Ｐゴシック" charset="0"/>
            </a:endParaRPr>
          </a:p>
        </p:txBody>
      </p:sp>
      <p:sp>
        <p:nvSpPr>
          <p:cNvPr id="699" name="Rectangle 174"/>
          <p:cNvSpPr>
            <a:spLocks noChangeArrowheads="1"/>
          </p:cNvSpPr>
          <p:nvPr/>
        </p:nvSpPr>
        <p:spPr bwMode="auto">
          <a:xfrm>
            <a:off x="1719304" y="1619252"/>
            <a:ext cx="277495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indent="-115888" eaLnBrk="0" fontAlgn="base" hangingPunct="0">
              <a:lnSpc>
                <a:spcPct val="85000"/>
              </a:lnSpc>
              <a:spcBef>
                <a:spcPct val="20000"/>
              </a:spcBef>
              <a:spcAft>
                <a:spcPct val="0"/>
              </a:spcAft>
              <a:buClr>
                <a:srgbClr val="000099"/>
              </a:buClr>
              <a:buSzPct val="65000"/>
              <a:defRPr/>
            </a:pPr>
            <a:r>
              <a:rPr lang="en-US" dirty="0" err="1">
                <a:solidFill>
                  <a:srgbClr val="000000"/>
                </a:solidFill>
                <a:ea typeface="ＭＳ Ｐゴシック" charset="0"/>
              </a:rPr>
              <a:t>DatagramSocket</a:t>
            </a:r>
            <a:r>
              <a:rPr lang="en-US" dirty="0">
                <a:solidFill>
                  <a:srgbClr val="000000"/>
                </a:solidFill>
                <a:ea typeface="ＭＳ Ｐゴシック" charset="0"/>
              </a:rPr>
              <a:t> mySocket2 = new </a:t>
            </a:r>
            <a:r>
              <a:rPr lang="en-US" dirty="0" err="1">
                <a:solidFill>
                  <a:srgbClr val="000000"/>
                </a:solidFill>
                <a:ea typeface="ＭＳ Ｐゴシック" charset="0"/>
              </a:rPr>
              <a:t>DatagramSocket</a:t>
            </a:r>
            <a:endParaRPr lang="en-US" dirty="0">
              <a:solidFill>
                <a:srgbClr val="000000"/>
              </a:solidFill>
              <a:ea typeface="ＭＳ Ｐゴシック" charset="0"/>
            </a:endParaRPr>
          </a:p>
          <a:p>
            <a:pPr marL="115888" indent="-115888" eaLnBrk="0" fontAlgn="base" hangingPunct="0">
              <a:lnSpc>
                <a:spcPct val="85000"/>
              </a:lnSpc>
              <a:spcBef>
                <a:spcPct val="20000"/>
              </a:spcBef>
              <a:spcAft>
                <a:spcPct val="0"/>
              </a:spcAft>
              <a:buClr>
                <a:srgbClr val="000099"/>
              </a:buClr>
              <a:buSzPct val="65000"/>
              <a:defRPr/>
            </a:pPr>
            <a:r>
              <a:rPr lang="en-US" dirty="0">
                <a:solidFill>
                  <a:srgbClr val="000000"/>
                </a:solidFill>
                <a:ea typeface="ＭＳ Ｐゴシック" charset="0"/>
              </a:rPr>
              <a:t> (</a:t>
            </a:r>
            <a:r>
              <a:rPr lang="en-US" dirty="0">
                <a:solidFill>
                  <a:srgbClr val="CC0000"/>
                </a:solidFill>
                <a:ea typeface="ＭＳ Ｐゴシック" charset="0"/>
              </a:rPr>
              <a:t>9157</a:t>
            </a:r>
            <a:r>
              <a:rPr lang="en-US" dirty="0">
                <a:solidFill>
                  <a:srgbClr val="000000"/>
                </a:solidFill>
                <a:ea typeface="ＭＳ Ｐゴシック" charset="0"/>
              </a:rPr>
              <a:t>);</a:t>
            </a:r>
          </a:p>
          <a:p>
            <a:pPr marL="115888" indent="-115888" eaLnBrk="0" fontAlgn="base" hangingPunct="0">
              <a:lnSpc>
                <a:spcPct val="85000"/>
              </a:lnSpc>
              <a:spcBef>
                <a:spcPct val="20000"/>
              </a:spcBef>
              <a:spcAft>
                <a:spcPct val="0"/>
              </a:spcAft>
              <a:buClr>
                <a:srgbClr val="000099"/>
              </a:buClr>
              <a:buSzPct val="65000"/>
              <a:defRPr/>
            </a:pPr>
            <a:endParaRPr lang="en-US" sz="2000" dirty="0">
              <a:solidFill>
                <a:srgbClr val="000000"/>
              </a:solidFill>
              <a:latin typeface="Courier New" charset="0"/>
              <a:ea typeface="ＭＳ Ｐゴシック" charset="0"/>
            </a:endParaRPr>
          </a:p>
        </p:txBody>
      </p:sp>
      <p:grpSp>
        <p:nvGrpSpPr>
          <p:cNvPr id="712" name="Group 196"/>
          <p:cNvGrpSpPr>
            <a:grpSpLocks/>
          </p:cNvGrpSpPr>
          <p:nvPr/>
        </p:nvGrpSpPr>
        <p:grpSpPr bwMode="auto">
          <a:xfrm>
            <a:off x="2640013" y="5765804"/>
            <a:ext cx="1658938" cy="657226"/>
            <a:chOff x="1309" y="3697"/>
            <a:chExt cx="1045" cy="414"/>
          </a:xfrm>
        </p:grpSpPr>
        <p:sp>
          <p:nvSpPr>
            <p:cNvPr id="713" name="Rectangle 19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4" name="Line 19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5" name="Text Box 195"/>
            <p:cNvSpPr txBox="1">
              <a:spLocks noChangeArrowheads="1"/>
            </p:cNvSpPr>
            <p:nvPr/>
          </p:nvSpPr>
          <p:spPr bwMode="auto">
            <a:xfrm>
              <a:off x="1309" y="3822"/>
              <a:ext cx="100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a:solidFill>
                    <a:srgbClr val="000000"/>
                  </a:solidFill>
                </a:rPr>
                <a:t>source port: 9157</a:t>
              </a:r>
            </a:p>
            <a:p>
              <a:pPr algn="r" eaLnBrk="0" fontAlgn="base" hangingPunct="0">
                <a:lnSpc>
                  <a:spcPct val="85000"/>
                </a:lnSpc>
                <a:spcBef>
                  <a:spcPct val="0"/>
                </a:spcBef>
                <a:spcAft>
                  <a:spcPct val="0"/>
                </a:spcAft>
                <a:defRPr/>
              </a:pPr>
              <a:r>
                <a:rPr lang="en-US" sz="1400" kern="0">
                  <a:solidFill>
                    <a:srgbClr val="000000"/>
                  </a:solidFill>
                </a:rPr>
                <a:t>dest port: 6428</a:t>
              </a:r>
            </a:p>
          </p:txBody>
        </p:sp>
      </p:grpSp>
      <p:grpSp>
        <p:nvGrpSpPr>
          <p:cNvPr id="716" name="Group 201"/>
          <p:cNvGrpSpPr>
            <a:grpSpLocks/>
          </p:cNvGrpSpPr>
          <p:nvPr/>
        </p:nvGrpSpPr>
        <p:grpSpPr bwMode="auto">
          <a:xfrm>
            <a:off x="3952877" y="4876804"/>
            <a:ext cx="1706563" cy="657226"/>
            <a:chOff x="2741" y="3750"/>
            <a:chExt cx="1075" cy="414"/>
          </a:xfrm>
        </p:grpSpPr>
        <p:sp>
          <p:nvSpPr>
            <p:cNvPr id="717" name="Rectangle 19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8" name="Line 19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19" name="Text Box 200"/>
            <p:cNvSpPr txBox="1">
              <a:spLocks noChangeArrowheads="1"/>
            </p:cNvSpPr>
            <p:nvPr/>
          </p:nvSpPr>
          <p:spPr bwMode="auto">
            <a:xfrm>
              <a:off x="2813" y="3875"/>
              <a:ext cx="100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a:solidFill>
                    <a:srgbClr val="000000"/>
                  </a:solidFill>
                </a:rPr>
                <a:t>source port: 6428</a:t>
              </a:r>
            </a:p>
            <a:p>
              <a:pPr eaLnBrk="0" fontAlgn="base" hangingPunct="0">
                <a:lnSpc>
                  <a:spcPct val="85000"/>
                </a:lnSpc>
                <a:spcBef>
                  <a:spcPct val="0"/>
                </a:spcBef>
                <a:spcAft>
                  <a:spcPct val="0"/>
                </a:spcAft>
                <a:defRPr/>
              </a:pPr>
              <a:r>
                <a:rPr lang="en-US" sz="1400" kern="0">
                  <a:solidFill>
                    <a:srgbClr val="000000"/>
                  </a:solidFill>
                </a:rPr>
                <a:t>dest port: 9157</a:t>
              </a:r>
            </a:p>
          </p:txBody>
        </p:sp>
      </p:grpSp>
      <p:grpSp>
        <p:nvGrpSpPr>
          <p:cNvPr id="720" name="Group 202"/>
          <p:cNvGrpSpPr>
            <a:grpSpLocks/>
          </p:cNvGrpSpPr>
          <p:nvPr/>
        </p:nvGrpSpPr>
        <p:grpSpPr bwMode="auto">
          <a:xfrm>
            <a:off x="6965951" y="4889504"/>
            <a:ext cx="1352549" cy="657226"/>
            <a:chOff x="1502" y="3697"/>
            <a:chExt cx="852" cy="414"/>
          </a:xfrm>
        </p:grpSpPr>
        <p:sp>
          <p:nvSpPr>
            <p:cNvPr id="721" name="Rectangle 203"/>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2" name="Line 204"/>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3" name="Text Box 205"/>
            <p:cNvSpPr txBox="1">
              <a:spLocks noChangeArrowheads="1"/>
            </p:cNvSpPr>
            <p:nvPr/>
          </p:nvSpPr>
          <p:spPr bwMode="auto">
            <a:xfrm>
              <a:off x="1502" y="3822"/>
              <a:ext cx="81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dirty="0">
                  <a:solidFill>
                    <a:srgbClr val="000000"/>
                  </a:solidFill>
                </a:rPr>
                <a:t>source port: ?</a:t>
              </a:r>
            </a:p>
            <a:p>
              <a:pPr algn="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port: ?</a:t>
              </a:r>
            </a:p>
          </p:txBody>
        </p:sp>
      </p:grpSp>
      <p:grpSp>
        <p:nvGrpSpPr>
          <p:cNvPr id="724" name="Group 206"/>
          <p:cNvGrpSpPr>
            <a:grpSpLocks/>
          </p:cNvGrpSpPr>
          <p:nvPr/>
        </p:nvGrpSpPr>
        <p:grpSpPr bwMode="auto">
          <a:xfrm>
            <a:off x="6218236" y="5743579"/>
            <a:ext cx="1400174" cy="657226"/>
            <a:chOff x="2741" y="3750"/>
            <a:chExt cx="882" cy="414"/>
          </a:xfrm>
        </p:grpSpPr>
        <p:sp>
          <p:nvSpPr>
            <p:cNvPr id="725" name="Rectangle 207"/>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6" name="Line 208"/>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27" name="Text Box 209"/>
            <p:cNvSpPr txBox="1">
              <a:spLocks noChangeArrowheads="1"/>
            </p:cNvSpPr>
            <p:nvPr/>
          </p:nvSpPr>
          <p:spPr bwMode="auto">
            <a:xfrm>
              <a:off x="2813" y="3875"/>
              <a:ext cx="81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port: ?</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port: ?</a:t>
              </a:r>
            </a:p>
          </p:txBody>
        </p:sp>
      </p:grpSp>
      <p:grpSp>
        <p:nvGrpSpPr>
          <p:cNvPr id="728" name="Group 214"/>
          <p:cNvGrpSpPr>
            <a:grpSpLocks/>
          </p:cNvGrpSpPr>
          <p:nvPr/>
        </p:nvGrpSpPr>
        <p:grpSpPr bwMode="auto">
          <a:xfrm>
            <a:off x="1524000" y="4381501"/>
            <a:ext cx="711200" cy="669925"/>
            <a:chOff x="-44" y="1473"/>
            <a:chExt cx="981" cy="1105"/>
          </a:xfrm>
        </p:grpSpPr>
        <p:pic>
          <p:nvPicPr>
            <p:cNvPr id="729" name="Picture 215"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 name="Freeform 21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731" name="Group 217"/>
          <p:cNvGrpSpPr>
            <a:grpSpLocks/>
          </p:cNvGrpSpPr>
          <p:nvPr/>
        </p:nvGrpSpPr>
        <p:grpSpPr bwMode="auto">
          <a:xfrm flipH="1">
            <a:off x="9793288" y="4505326"/>
            <a:ext cx="711200" cy="669925"/>
            <a:chOff x="-44" y="1473"/>
            <a:chExt cx="981" cy="1105"/>
          </a:xfrm>
        </p:grpSpPr>
        <p:pic>
          <p:nvPicPr>
            <p:cNvPr id="732"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3" name="Freeform 21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734" name="Group 220"/>
          <p:cNvGrpSpPr>
            <a:grpSpLocks/>
          </p:cNvGrpSpPr>
          <p:nvPr/>
        </p:nvGrpSpPr>
        <p:grpSpPr bwMode="auto">
          <a:xfrm>
            <a:off x="4616451" y="3903663"/>
            <a:ext cx="358775" cy="704850"/>
            <a:chOff x="4140" y="429"/>
            <a:chExt cx="1425" cy="2396"/>
          </a:xfrm>
        </p:grpSpPr>
        <p:sp>
          <p:nvSpPr>
            <p:cNvPr id="735" name="Freeform 221"/>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6" name="Rectangle 22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37" name="Freeform 223"/>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8" name="Freeform 224"/>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39" name="Rectangle 225"/>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0" name="Group 226"/>
            <p:cNvGrpSpPr>
              <a:grpSpLocks/>
            </p:cNvGrpSpPr>
            <p:nvPr/>
          </p:nvGrpSpPr>
          <p:grpSpPr bwMode="auto">
            <a:xfrm>
              <a:off x="4749" y="668"/>
              <a:ext cx="581" cy="145"/>
              <a:chOff x="614" y="2568"/>
              <a:chExt cx="725" cy="139"/>
            </a:xfrm>
          </p:grpSpPr>
          <p:sp>
            <p:nvSpPr>
              <p:cNvPr id="765" name="AutoShape 227"/>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6" name="AutoShape 22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1" name="Rectangle 229"/>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2" name="Group 230"/>
            <p:cNvGrpSpPr>
              <a:grpSpLocks/>
            </p:cNvGrpSpPr>
            <p:nvPr/>
          </p:nvGrpSpPr>
          <p:grpSpPr bwMode="auto">
            <a:xfrm>
              <a:off x="4747" y="994"/>
              <a:ext cx="581" cy="134"/>
              <a:chOff x="614" y="2568"/>
              <a:chExt cx="725" cy="139"/>
            </a:xfrm>
          </p:grpSpPr>
          <p:sp>
            <p:nvSpPr>
              <p:cNvPr id="763" name="AutoShape 231"/>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4" name="AutoShape 23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3" name="Rectangle 233"/>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44" name="Rectangle 234"/>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745" name="Group 235"/>
            <p:cNvGrpSpPr>
              <a:grpSpLocks/>
            </p:cNvGrpSpPr>
            <p:nvPr/>
          </p:nvGrpSpPr>
          <p:grpSpPr bwMode="auto">
            <a:xfrm>
              <a:off x="4735" y="1627"/>
              <a:ext cx="582" cy="151"/>
              <a:chOff x="614" y="2568"/>
              <a:chExt cx="725" cy="139"/>
            </a:xfrm>
          </p:grpSpPr>
          <p:sp>
            <p:nvSpPr>
              <p:cNvPr id="761" name="AutoShape 236"/>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2" name="AutoShape 23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6" name="Freeform 238"/>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747" name="Group 239"/>
            <p:cNvGrpSpPr>
              <a:grpSpLocks/>
            </p:cNvGrpSpPr>
            <p:nvPr/>
          </p:nvGrpSpPr>
          <p:grpSpPr bwMode="auto">
            <a:xfrm>
              <a:off x="4739" y="1327"/>
              <a:ext cx="582" cy="139"/>
              <a:chOff x="614" y="2568"/>
              <a:chExt cx="725" cy="139"/>
            </a:xfrm>
          </p:grpSpPr>
          <p:sp>
            <p:nvSpPr>
              <p:cNvPr id="759" name="AutoShape 240"/>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60" name="AutoShape 24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748" name="Rectangle 24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49" name="Freeform 243"/>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0" name="Freeform 244"/>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1" name="Oval 245"/>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2" name="Freeform 246"/>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753" name="AutoShape 247"/>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4" name="AutoShape 248"/>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5" name="Oval 249"/>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6" name="Oval 250"/>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kern="0">
                <a:solidFill>
                  <a:srgbClr val="FF0000"/>
                </a:solidFill>
                <a:latin typeface="Arial" charset="0"/>
                <a:ea typeface="ＭＳ Ｐゴシック" charset="0"/>
                <a:cs typeface="Arial" charset="0"/>
              </a:endParaRPr>
            </a:p>
          </p:txBody>
        </p:sp>
        <p:sp>
          <p:nvSpPr>
            <p:cNvPr id="757" name="Oval 251"/>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758" name="Rectangle 252"/>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4" name="TextBox 3"/>
          <p:cNvSpPr txBox="1"/>
          <p:nvPr/>
        </p:nvSpPr>
        <p:spPr>
          <a:xfrm>
            <a:off x="8095870" y="5078414"/>
            <a:ext cx="498855" cy="461665"/>
          </a:xfrm>
          <a:prstGeom prst="rect">
            <a:avLst/>
          </a:prstGeom>
          <a:noFill/>
        </p:spPr>
        <p:txBody>
          <a:bodyPr wrap="none" rtlCol="0">
            <a:spAutoFit/>
          </a:bodyPr>
          <a:lstStyle/>
          <a:p>
            <a:r>
              <a:rPr lang="en-US" sz="1200" b="1" dirty="0">
                <a:solidFill>
                  <a:srgbClr val="FF0000"/>
                </a:solidFill>
              </a:rPr>
              <a:t>6428</a:t>
            </a:r>
          </a:p>
          <a:p>
            <a:r>
              <a:rPr lang="en-US" sz="1200" b="1" dirty="0">
                <a:solidFill>
                  <a:srgbClr val="FF0000"/>
                </a:solidFill>
              </a:rPr>
              <a:t>5775</a:t>
            </a:r>
          </a:p>
        </p:txBody>
      </p:sp>
      <p:sp>
        <p:nvSpPr>
          <p:cNvPr id="129" name="TextBox 128"/>
          <p:cNvSpPr txBox="1"/>
          <p:nvPr/>
        </p:nvSpPr>
        <p:spPr>
          <a:xfrm>
            <a:off x="7496510" y="5943601"/>
            <a:ext cx="498855" cy="461665"/>
          </a:xfrm>
          <a:prstGeom prst="rect">
            <a:avLst/>
          </a:prstGeom>
          <a:noFill/>
        </p:spPr>
        <p:txBody>
          <a:bodyPr wrap="none" rtlCol="0">
            <a:spAutoFit/>
          </a:bodyPr>
          <a:lstStyle/>
          <a:p>
            <a:r>
              <a:rPr lang="en-US" sz="1200" b="1" dirty="0">
                <a:solidFill>
                  <a:srgbClr val="FF0000"/>
                </a:solidFill>
              </a:rPr>
              <a:t>5775</a:t>
            </a:r>
          </a:p>
          <a:p>
            <a:r>
              <a:rPr lang="en-US" sz="1200" b="1" dirty="0">
                <a:solidFill>
                  <a:srgbClr val="FF0000"/>
                </a:solidFill>
              </a:rPr>
              <a:t>6428</a:t>
            </a:r>
          </a:p>
        </p:txBody>
      </p:sp>
      <p:sp>
        <p:nvSpPr>
          <p:cNvPr id="130" name="TextBox 129">
            <a:extLst>
              <a:ext uri="{FF2B5EF4-FFF2-40B4-BE49-F238E27FC236}">
                <a16:creationId xmlns:a16="http://schemas.microsoft.com/office/drawing/2014/main" id="{7DA8A74E-91B5-DD43-B275-49E35F37694F}"/>
              </a:ext>
            </a:extLst>
          </p:cNvPr>
          <p:cNvSpPr txBox="1"/>
          <p:nvPr/>
        </p:nvSpPr>
        <p:spPr>
          <a:xfrm>
            <a:off x="1684337" y="4969431"/>
            <a:ext cx="800860" cy="369332"/>
          </a:xfrm>
          <a:prstGeom prst="rect">
            <a:avLst/>
          </a:prstGeom>
          <a:noFill/>
        </p:spPr>
        <p:txBody>
          <a:bodyPr wrap="none" rtlCol="0">
            <a:spAutoFit/>
          </a:bodyPr>
          <a:lstStyle/>
          <a:p>
            <a:r>
              <a:rPr lang="en-US" dirty="0"/>
              <a:t>Host A</a:t>
            </a:r>
          </a:p>
        </p:txBody>
      </p:sp>
      <p:sp>
        <p:nvSpPr>
          <p:cNvPr id="131" name="TextBox 130">
            <a:extLst>
              <a:ext uri="{FF2B5EF4-FFF2-40B4-BE49-F238E27FC236}">
                <a16:creationId xmlns:a16="http://schemas.microsoft.com/office/drawing/2014/main" id="{98B95054-40F6-4544-8794-3C1DA44530BC}"/>
              </a:ext>
            </a:extLst>
          </p:cNvPr>
          <p:cNvSpPr txBox="1"/>
          <p:nvPr/>
        </p:nvSpPr>
        <p:spPr>
          <a:xfrm>
            <a:off x="9642477" y="5196721"/>
            <a:ext cx="801823" cy="369332"/>
          </a:xfrm>
          <a:prstGeom prst="rect">
            <a:avLst/>
          </a:prstGeom>
          <a:noFill/>
        </p:spPr>
        <p:txBody>
          <a:bodyPr wrap="none" rtlCol="0">
            <a:spAutoFit/>
          </a:bodyPr>
          <a:lstStyle/>
          <a:p>
            <a:r>
              <a:rPr lang="en-US" dirty="0"/>
              <a:t>Host C</a:t>
            </a:r>
          </a:p>
        </p:txBody>
      </p:sp>
      <p:sp>
        <p:nvSpPr>
          <p:cNvPr id="132" name="TextBox 131">
            <a:extLst>
              <a:ext uri="{FF2B5EF4-FFF2-40B4-BE49-F238E27FC236}">
                <a16:creationId xmlns:a16="http://schemas.microsoft.com/office/drawing/2014/main" id="{B56102B4-F336-004B-931E-9703012AA6C2}"/>
              </a:ext>
            </a:extLst>
          </p:cNvPr>
          <p:cNvSpPr txBox="1"/>
          <p:nvPr/>
        </p:nvSpPr>
        <p:spPr>
          <a:xfrm>
            <a:off x="3752232" y="4508540"/>
            <a:ext cx="963597" cy="369332"/>
          </a:xfrm>
          <a:prstGeom prst="rect">
            <a:avLst/>
          </a:prstGeom>
          <a:noFill/>
        </p:spPr>
        <p:txBody>
          <a:bodyPr wrap="none" rtlCol="0">
            <a:spAutoFit/>
          </a:bodyPr>
          <a:lstStyle/>
          <a:p>
            <a:r>
              <a:rPr lang="en-US" dirty="0"/>
              <a:t>Server B</a:t>
            </a:r>
          </a:p>
        </p:txBody>
      </p:sp>
      <p:sp>
        <p:nvSpPr>
          <p:cNvPr id="22" name="Freeform 21">
            <a:extLst>
              <a:ext uri="{FF2B5EF4-FFF2-40B4-BE49-F238E27FC236}">
                <a16:creationId xmlns:a16="http://schemas.microsoft.com/office/drawing/2014/main" id="{4F542B1D-ADB9-CC4E-A50E-0982124A9BC8}"/>
              </a:ext>
            </a:extLst>
          </p:cNvPr>
          <p:cNvSpPr/>
          <p:nvPr/>
        </p:nvSpPr>
        <p:spPr>
          <a:xfrm>
            <a:off x="3056587" y="3291984"/>
            <a:ext cx="2730321" cy="2185988"/>
          </a:xfrm>
          <a:custGeom>
            <a:avLst/>
            <a:gdLst>
              <a:gd name="connsiteX0" fmla="*/ 2730321 w 2730321"/>
              <a:gd name="connsiteY0" fmla="*/ 0 h 2228045"/>
              <a:gd name="connsiteX1" fmla="*/ 2730321 w 2730321"/>
              <a:gd name="connsiteY1" fmla="*/ 2228045 h 2228045"/>
              <a:gd name="connsiteX2" fmla="*/ 0 w 2730321"/>
              <a:gd name="connsiteY2" fmla="*/ 2228045 h 2228045"/>
              <a:gd name="connsiteX3" fmla="*/ 0 w 2730321"/>
              <a:gd name="connsiteY3" fmla="*/ 193183 h 2228045"/>
            </a:gdLst>
            <a:ahLst/>
            <a:cxnLst>
              <a:cxn ang="0">
                <a:pos x="connsiteX0" y="connsiteY0"/>
              </a:cxn>
              <a:cxn ang="0">
                <a:pos x="connsiteX1" y="connsiteY1"/>
              </a:cxn>
              <a:cxn ang="0">
                <a:pos x="connsiteX2" y="connsiteY2"/>
              </a:cxn>
              <a:cxn ang="0">
                <a:pos x="connsiteX3" y="connsiteY3"/>
              </a:cxn>
            </a:cxnLst>
            <a:rect l="l" t="t" r="r" b="b"/>
            <a:pathLst>
              <a:path w="2730321" h="2228045">
                <a:moveTo>
                  <a:pt x="2730321" y="0"/>
                </a:moveTo>
                <a:lnTo>
                  <a:pt x="2730321" y="2228045"/>
                </a:lnTo>
                <a:lnTo>
                  <a:pt x="0" y="2228045"/>
                </a:lnTo>
                <a:lnTo>
                  <a:pt x="0" y="193183"/>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1" name="Freeform 150">
            <a:extLst>
              <a:ext uri="{FF2B5EF4-FFF2-40B4-BE49-F238E27FC236}">
                <a16:creationId xmlns:a16="http://schemas.microsoft.com/office/drawing/2014/main" id="{6A55FA22-F74C-BE4F-ABDF-98F1B43815B9}"/>
              </a:ext>
            </a:extLst>
          </p:cNvPr>
          <p:cNvSpPr/>
          <p:nvPr/>
        </p:nvSpPr>
        <p:spPr>
          <a:xfrm>
            <a:off x="2900363" y="3291984"/>
            <a:ext cx="3016262" cy="2346817"/>
          </a:xfrm>
          <a:custGeom>
            <a:avLst/>
            <a:gdLst>
              <a:gd name="connsiteX0" fmla="*/ 2730321 w 2730321"/>
              <a:gd name="connsiteY0" fmla="*/ 0 h 2228045"/>
              <a:gd name="connsiteX1" fmla="*/ 2730321 w 2730321"/>
              <a:gd name="connsiteY1" fmla="*/ 2228045 h 2228045"/>
              <a:gd name="connsiteX2" fmla="*/ 0 w 2730321"/>
              <a:gd name="connsiteY2" fmla="*/ 2228045 h 2228045"/>
              <a:gd name="connsiteX3" fmla="*/ 0 w 2730321"/>
              <a:gd name="connsiteY3" fmla="*/ 193183 h 2228045"/>
            </a:gdLst>
            <a:ahLst/>
            <a:cxnLst>
              <a:cxn ang="0">
                <a:pos x="connsiteX0" y="connsiteY0"/>
              </a:cxn>
              <a:cxn ang="0">
                <a:pos x="connsiteX1" y="connsiteY1"/>
              </a:cxn>
              <a:cxn ang="0">
                <a:pos x="connsiteX2" y="connsiteY2"/>
              </a:cxn>
              <a:cxn ang="0">
                <a:pos x="connsiteX3" y="connsiteY3"/>
              </a:cxn>
            </a:cxnLst>
            <a:rect l="l" t="t" r="r" b="b"/>
            <a:pathLst>
              <a:path w="2730321" h="2228045">
                <a:moveTo>
                  <a:pt x="2730321" y="0"/>
                </a:moveTo>
                <a:lnTo>
                  <a:pt x="2730321" y="2228045"/>
                </a:lnTo>
                <a:lnTo>
                  <a:pt x="0" y="2228045"/>
                </a:lnTo>
                <a:lnTo>
                  <a:pt x="0" y="193183"/>
                </a:lnTo>
              </a:path>
            </a:pathLst>
          </a:custGeom>
          <a:ln>
            <a:headEnd type="arrow"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92BAFB19-6DC0-F04C-83AF-06F048F9AB32}"/>
              </a:ext>
            </a:extLst>
          </p:cNvPr>
          <p:cNvSpPr/>
          <p:nvPr/>
        </p:nvSpPr>
        <p:spPr>
          <a:xfrm>
            <a:off x="6167253" y="3372593"/>
            <a:ext cx="2683823" cy="2173185"/>
          </a:xfrm>
          <a:custGeom>
            <a:avLst/>
            <a:gdLst>
              <a:gd name="connsiteX0" fmla="*/ 0 w 2683823"/>
              <a:gd name="connsiteY0" fmla="*/ 0 h 2173185"/>
              <a:gd name="connsiteX1" fmla="*/ 0 w 2683823"/>
              <a:gd name="connsiteY1" fmla="*/ 2173185 h 2173185"/>
              <a:gd name="connsiteX2" fmla="*/ 130629 w 2683823"/>
              <a:gd name="connsiteY2" fmla="*/ 2173185 h 2173185"/>
              <a:gd name="connsiteX3" fmla="*/ 2683823 w 2683823"/>
              <a:gd name="connsiteY3" fmla="*/ 2173185 h 2173185"/>
              <a:gd name="connsiteX4" fmla="*/ 2683823 w 2683823"/>
              <a:gd name="connsiteY4" fmla="*/ 190005 h 217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823" h="2173185">
                <a:moveTo>
                  <a:pt x="0" y="0"/>
                </a:moveTo>
                <a:lnTo>
                  <a:pt x="0" y="2173185"/>
                </a:lnTo>
                <a:lnTo>
                  <a:pt x="130629" y="2173185"/>
                </a:lnTo>
                <a:lnTo>
                  <a:pt x="2683823" y="2173185"/>
                </a:lnTo>
                <a:lnTo>
                  <a:pt x="2683823" y="190005"/>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449E789A-2168-0344-AA8C-BA610CD60C21}"/>
              </a:ext>
            </a:extLst>
          </p:cNvPr>
          <p:cNvSpPr/>
          <p:nvPr/>
        </p:nvSpPr>
        <p:spPr>
          <a:xfrm>
            <a:off x="6060374" y="3360717"/>
            <a:ext cx="2956956" cy="2327564"/>
          </a:xfrm>
          <a:custGeom>
            <a:avLst/>
            <a:gdLst>
              <a:gd name="connsiteX0" fmla="*/ 2956956 w 2956956"/>
              <a:gd name="connsiteY0" fmla="*/ 237506 h 2327564"/>
              <a:gd name="connsiteX1" fmla="*/ 2956956 w 2956956"/>
              <a:gd name="connsiteY1" fmla="*/ 2327564 h 2327564"/>
              <a:gd name="connsiteX2" fmla="*/ 0 w 2956956"/>
              <a:gd name="connsiteY2" fmla="*/ 2327564 h 2327564"/>
              <a:gd name="connsiteX3" fmla="*/ 0 w 2956956"/>
              <a:gd name="connsiteY3" fmla="*/ 0 h 2327564"/>
            </a:gdLst>
            <a:ahLst/>
            <a:cxnLst>
              <a:cxn ang="0">
                <a:pos x="connsiteX0" y="connsiteY0"/>
              </a:cxn>
              <a:cxn ang="0">
                <a:pos x="connsiteX1" y="connsiteY1"/>
              </a:cxn>
              <a:cxn ang="0">
                <a:pos x="connsiteX2" y="connsiteY2"/>
              </a:cxn>
              <a:cxn ang="0">
                <a:pos x="connsiteX3" y="connsiteY3"/>
              </a:cxn>
            </a:cxnLst>
            <a:rect l="l" t="t" r="r" b="b"/>
            <a:pathLst>
              <a:path w="2956956" h="2327564">
                <a:moveTo>
                  <a:pt x="2956956" y="237506"/>
                </a:moveTo>
                <a:lnTo>
                  <a:pt x="2956956" y="2327564"/>
                </a:lnTo>
                <a:lnTo>
                  <a:pt x="0" y="2327564"/>
                </a:lnTo>
                <a:lnTo>
                  <a:pt x="0" y="0"/>
                </a:ln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222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
                                            <p:txEl>
                                              <p:pRg st="1" end="1"/>
                                            </p:txEl>
                                          </p:spTgt>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712"/>
                                        </p:tgtEl>
                                        <p:attrNameLst>
                                          <p:attrName>style.visibility</p:attrName>
                                        </p:attrNameLst>
                                      </p:cBhvr>
                                      <p:to>
                                        <p:strVal val="visible"/>
                                      </p:to>
                                    </p:set>
                                    <p:animEffect transition="in" filter="wipe(left)">
                                      <p:cBhvr>
                                        <p:cTn id="27" dur="500"/>
                                        <p:tgtEl>
                                          <p:spTgt spid="7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1"/>
                                        </p:tgtEl>
                                        <p:attrNameLst>
                                          <p:attrName>style.visibility</p:attrName>
                                        </p:attrNameLst>
                                      </p:cBhvr>
                                      <p:to>
                                        <p:strVal val="visible"/>
                                      </p:to>
                                    </p:set>
                                    <p:animEffect transition="in" filter="wipe(left)">
                                      <p:cBhvr>
                                        <p:cTn id="30" dur="1000"/>
                                        <p:tgtEl>
                                          <p:spTgt spid="15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16"/>
                                        </p:tgtEl>
                                        <p:attrNameLst>
                                          <p:attrName>style.visibility</p:attrName>
                                        </p:attrNameLst>
                                      </p:cBhvr>
                                      <p:to>
                                        <p:strVal val="visible"/>
                                      </p:to>
                                    </p:set>
                                    <p:animEffect transition="in" filter="wipe(right)">
                                      <p:cBhvr>
                                        <p:cTn id="35" dur="500"/>
                                        <p:tgtEl>
                                          <p:spTgt spid="71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1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20"/>
                                        </p:tgtEl>
                                        <p:attrNameLst>
                                          <p:attrName>style.visibility</p:attrName>
                                        </p:attrNameLst>
                                      </p:cBhvr>
                                      <p:to>
                                        <p:strVal val="visible"/>
                                      </p:to>
                                    </p:set>
                                    <p:animEffect transition="in" filter="wipe(left)">
                                      <p:cBhvr>
                                        <p:cTn id="43" dur="500"/>
                                        <p:tgtEl>
                                          <p:spTgt spid="7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20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24"/>
                                        </p:tgtEl>
                                        <p:attrNameLst>
                                          <p:attrName>style.visibility</p:attrName>
                                        </p:attrNameLst>
                                      </p:cBhvr>
                                      <p:to>
                                        <p:strVal val="visible"/>
                                      </p:to>
                                    </p:set>
                                    <p:animEffect transition="in" filter="wipe(right)">
                                      <p:cBhvr>
                                        <p:cTn id="51" dur="500"/>
                                        <p:tgtEl>
                                          <p:spTgt spid="724"/>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10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build="p"/>
      <p:bldP spid="699" grpId="0"/>
      <p:bldP spid="4" grpId="0"/>
      <p:bldP spid="129" grpId="0"/>
      <p:bldP spid="22" grpId="0" animBg="1"/>
      <p:bldP spid="151"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Connection-oriented demultiplexing</a:t>
            </a:r>
            <a:endParaRPr lang="en-US" dirty="0"/>
          </a:p>
        </p:txBody>
      </p:sp>
      <p:sp>
        <p:nvSpPr>
          <p:cNvPr id="3" name="Content Placeholder 2"/>
          <p:cNvSpPr>
            <a:spLocks noGrp="1"/>
          </p:cNvSpPr>
          <p:nvPr>
            <p:ph idx="1"/>
          </p:nvPr>
        </p:nvSpPr>
        <p:spPr/>
        <p:txBody>
          <a:bodyPr>
            <a:normAutofit/>
          </a:bodyPr>
          <a:lstStyle/>
          <a:p>
            <a:r>
              <a:rPr lang="en-US" dirty="0"/>
              <a:t>TCP socket identified by </a:t>
            </a:r>
            <a:r>
              <a:rPr lang="en-US" dirty="0">
                <a:solidFill>
                  <a:schemeClr val="accent6"/>
                </a:solidFill>
              </a:rPr>
              <a:t>4-tuple</a:t>
            </a:r>
            <a:r>
              <a:rPr lang="en-US" dirty="0"/>
              <a:t>: </a:t>
            </a:r>
          </a:p>
          <a:p>
            <a:pPr lvl="1"/>
            <a:r>
              <a:rPr lang="en-US" dirty="0"/>
              <a:t>Source IP address</a:t>
            </a:r>
          </a:p>
          <a:p>
            <a:pPr lvl="1"/>
            <a:r>
              <a:rPr lang="en-US" dirty="0"/>
              <a:t>Source port number</a:t>
            </a:r>
          </a:p>
          <a:p>
            <a:pPr lvl="1"/>
            <a:r>
              <a:rPr lang="en-US" dirty="0"/>
              <a:t>Destination IP address</a:t>
            </a:r>
          </a:p>
          <a:p>
            <a:pPr lvl="1"/>
            <a:r>
              <a:rPr lang="en-US" dirty="0"/>
              <a:t>Destination port number</a:t>
            </a:r>
          </a:p>
          <a:p>
            <a:pPr algn="just"/>
            <a:r>
              <a:rPr lang="en-US" dirty="0"/>
              <a:t>When TCP segment arrives, receiver uses all four values to </a:t>
            </a:r>
            <a:r>
              <a:rPr lang="en-US" dirty="0">
                <a:solidFill>
                  <a:schemeClr val="accent6"/>
                </a:solidFill>
              </a:rPr>
              <a:t>direct(demultiplex) </a:t>
            </a:r>
            <a:r>
              <a:rPr lang="en-US" dirty="0"/>
              <a:t>segment to appropriate socket.</a:t>
            </a:r>
          </a:p>
          <a:p>
            <a:pPr algn="just"/>
            <a:r>
              <a:rPr lang="en-US" dirty="0"/>
              <a:t>Server host may support many simultaneous TCP sockets:</a:t>
            </a:r>
          </a:p>
          <a:p>
            <a:pPr lvl="1" algn="just"/>
            <a:r>
              <a:rPr lang="en-US" dirty="0"/>
              <a:t>each socket identified by its own 4-tuple.</a:t>
            </a:r>
          </a:p>
          <a:p>
            <a:pPr algn="just"/>
            <a:r>
              <a:rPr lang="en-US" dirty="0"/>
              <a:t>Web servers have different sockets for each connecting client.</a:t>
            </a:r>
          </a:p>
          <a:p>
            <a:pPr algn="just"/>
            <a:r>
              <a:rPr lang="en-US" dirty="0"/>
              <a:t>Persistent HTTP will have </a:t>
            </a:r>
            <a:r>
              <a:rPr lang="en-US" dirty="0">
                <a:solidFill>
                  <a:schemeClr val="accent6"/>
                </a:solidFill>
              </a:rPr>
              <a:t>same socket </a:t>
            </a:r>
            <a:r>
              <a:rPr lang="en-US" dirty="0"/>
              <a:t>per each request. </a:t>
            </a:r>
          </a:p>
          <a:p>
            <a:pPr algn="just"/>
            <a:r>
              <a:rPr lang="en-US" dirty="0"/>
              <a:t>Non-persistent HTTP will have </a:t>
            </a:r>
            <a:r>
              <a:rPr lang="en-US" dirty="0">
                <a:solidFill>
                  <a:schemeClr val="accent6"/>
                </a:solidFill>
              </a:rPr>
              <a:t>different socket </a:t>
            </a:r>
            <a:r>
              <a:rPr lang="en-US" dirty="0"/>
              <a:t>for each request.</a:t>
            </a:r>
          </a:p>
          <a:p>
            <a:pPr algn="just"/>
            <a:endParaRPr lang="en-US" dirty="0"/>
          </a:p>
          <a:p>
            <a:endParaRPr lang="en-US" dirty="0"/>
          </a:p>
        </p:txBody>
      </p:sp>
    </p:spTree>
    <p:extLst>
      <p:ext uri="{BB962C8B-B14F-4D97-AF65-F5344CB8AC3E}">
        <p14:creationId xmlns:p14="http://schemas.microsoft.com/office/powerpoint/2010/main" val="111344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Connection-oriented</a:t>
            </a:r>
          </a:p>
        </p:txBody>
      </p:sp>
      <p:sp>
        <p:nvSpPr>
          <p:cNvPr id="3" name="Content Placeholder 2">
            <a:extLst>
              <a:ext uri="{FF2B5EF4-FFF2-40B4-BE49-F238E27FC236}">
                <a16:creationId xmlns:a16="http://schemas.microsoft.com/office/drawing/2014/main" id="{CA8BFED4-F29C-8E65-B95C-19DB69AF018F}"/>
              </a:ext>
            </a:extLst>
          </p:cNvPr>
          <p:cNvSpPr>
            <a:spLocks noGrp="1"/>
          </p:cNvSpPr>
          <p:nvPr>
            <p:ph idx="1"/>
          </p:nvPr>
        </p:nvSpPr>
        <p:spPr/>
        <p:txBody>
          <a:bodyPr/>
          <a:lstStyle/>
          <a:p>
            <a:endParaRPr lang="en-US" dirty="0"/>
          </a:p>
        </p:txBody>
      </p:sp>
      <p:sp>
        <p:nvSpPr>
          <p:cNvPr id="145" name="Freeform 5"/>
          <p:cNvSpPr>
            <a:spLocks/>
          </p:cNvSpPr>
          <p:nvPr/>
        </p:nvSpPr>
        <p:spPr bwMode="auto">
          <a:xfrm>
            <a:off x="4343400" y="1382712"/>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46" name="Freeform 6"/>
          <p:cNvSpPr>
            <a:spLocks/>
          </p:cNvSpPr>
          <p:nvPr/>
        </p:nvSpPr>
        <p:spPr bwMode="auto">
          <a:xfrm>
            <a:off x="1941514" y="1562101"/>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47" name="Rectangle 23"/>
          <p:cNvSpPr>
            <a:spLocks noChangeArrowheads="1"/>
          </p:cNvSpPr>
          <p:nvPr/>
        </p:nvSpPr>
        <p:spPr bwMode="auto">
          <a:xfrm>
            <a:off x="2457450" y="1528762"/>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48" name="Rectangle 24"/>
          <p:cNvSpPr>
            <a:spLocks noChangeArrowheads="1"/>
          </p:cNvSpPr>
          <p:nvPr/>
        </p:nvSpPr>
        <p:spPr bwMode="auto">
          <a:xfrm>
            <a:off x="2419351" y="1582738"/>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49" name="Line 25"/>
          <p:cNvSpPr>
            <a:spLocks noChangeShapeType="1"/>
          </p:cNvSpPr>
          <p:nvPr/>
        </p:nvSpPr>
        <p:spPr bwMode="auto">
          <a:xfrm>
            <a:off x="2428875" y="2343151"/>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0" name="Text Box 26"/>
          <p:cNvSpPr txBox="1">
            <a:spLocks noChangeArrowheads="1"/>
          </p:cNvSpPr>
          <p:nvPr/>
        </p:nvSpPr>
        <p:spPr bwMode="auto">
          <a:xfrm>
            <a:off x="2386014" y="232568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51" name="Line 27"/>
          <p:cNvSpPr>
            <a:spLocks noChangeShapeType="1"/>
          </p:cNvSpPr>
          <p:nvPr/>
        </p:nvSpPr>
        <p:spPr bwMode="auto">
          <a:xfrm>
            <a:off x="2436813" y="2663826"/>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2" name="Line 28"/>
          <p:cNvSpPr>
            <a:spLocks noChangeShapeType="1"/>
          </p:cNvSpPr>
          <p:nvPr/>
        </p:nvSpPr>
        <p:spPr bwMode="auto">
          <a:xfrm>
            <a:off x="2422525" y="297338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3" name="Line 29"/>
          <p:cNvSpPr>
            <a:spLocks noChangeShapeType="1"/>
          </p:cNvSpPr>
          <p:nvPr/>
        </p:nvSpPr>
        <p:spPr bwMode="auto">
          <a:xfrm>
            <a:off x="2422525" y="325913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54" name="Text Box 26"/>
          <p:cNvSpPr txBox="1">
            <a:spLocks noChangeArrowheads="1"/>
          </p:cNvSpPr>
          <p:nvPr/>
        </p:nvSpPr>
        <p:spPr bwMode="auto">
          <a:xfrm>
            <a:off x="2420939" y="157321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55" name="Text Box 26"/>
          <p:cNvSpPr txBox="1">
            <a:spLocks noChangeArrowheads="1"/>
          </p:cNvSpPr>
          <p:nvPr/>
        </p:nvSpPr>
        <p:spPr bwMode="auto">
          <a:xfrm>
            <a:off x="2376489" y="323056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56" name="Text Box 26"/>
          <p:cNvSpPr txBox="1">
            <a:spLocks noChangeArrowheads="1"/>
          </p:cNvSpPr>
          <p:nvPr/>
        </p:nvSpPr>
        <p:spPr bwMode="auto">
          <a:xfrm>
            <a:off x="2395539" y="294481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57" name="Text Box 26"/>
          <p:cNvSpPr txBox="1">
            <a:spLocks noChangeArrowheads="1"/>
          </p:cNvSpPr>
          <p:nvPr/>
        </p:nvSpPr>
        <p:spPr bwMode="auto">
          <a:xfrm>
            <a:off x="2386014" y="264953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58" name="Oval 19"/>
          <p:cNvSpPr>
            <a:spLocks noChangeArrowheads="1"/>
          </p:cNvSpPr>
          <p:nvPr/>
        </p:nvSpPr>
        <p:spPr bwMode="auto">
          <a:xfrm>
            <a:off x="27559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grpSp>
        <p:nvGrpSpPr>
          <p:cNvPr id="159" name="Group 20"/>
          <p:cNvGrpSpPr>
            <a:grpSpLocks/>
          </p:cNvGrpSpPr>
          <p:nvPr/>
        </p:nvGrpSpPr>
        <p:grpSpPr bwMode="auto">
          <a:xfrm>
            <a:off x="2724151" y="2182812"/>
            <a:ext cx="620713" cy="228600"/>
            <a:chOff x="1287" y="2524"/>
            <a:chExt cx="260" cy="100"/>
          </a:xfrm>
        </p:grpSpPr>
        <p:sp>
          <p:nvSpPr>
            <p:cNvPr id="160" name="Rectangle 21"/>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1" name="Rectangle 22"/>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2" name="Rectangle 23"/>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63" name="Rectangle 2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164" name="Rectangle 23"/>
          <p:cNvSpPr>
            <a:spLocks noChangeArrowheads="1"/>
          </p:cNvSpPr>
          <p:nvPr/>
        </p:nvSpPr>
        <p:spPr bwMode="auto">
          <a:xfrm>
            <a:off x="4956175" y="1295400"/>
            <a:ext cx="2254250"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65" name="Rectangle 24"/>
          <p:cNvSpPr>
            <a:spLocks noChangeArrowheads="1"/>
          </p:cNvSpPr>
          <p:nvPr/>
        </p:nvSpPr>
        <p:spPr bwMode="auto">
          <a:xfrm>
            <a:off x="4902201" y="1373188"/>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66" name="Text Box 26"/>
          <p:cNvSpPr txBox="1">
            <a:spLocks noChangeArrowheads="1"/>
          </p:cNvSpPr>
          <p:nvPr/>
        </p:nvSpPr>
        <p:spPr bwMode="auto">
          <a:xfrm>
            <a:off x="5327651" y="21018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67" name="Text Box 26"/>
          <p:cNvSpPr txBox="1">
            <a:spLocks noChangeArrowheads="1"/>
          </p:cNvSpPr>
          <p:nvPr/>
        </p:nvSpPr>
        <p:spPr bwMode="auto">
          <a:xfrm>
            <a:off x="5381626" y="132556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68" name="Text Box 26"/>
          <p:cNvSpPr txBox="1">
            <a:spLocks noChangeArrowheads="1"/>
          </p:cNvSpPr>
          <p:nvPr/>
        </p:nvSpPr>
        <p:spPr bwMode="auto">
          <a:xfrm>
            <a:off x="5321301" y="30067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69" name="Text Box 26"/>
          <p:cNvSpPr txBox="1">
            <a:spLocks noChangeArrowheads="1"/>
          </p:cNvSpPr>
          <p:nvPr/>
        </p:nvSpPr>
        <p:spPr bwMode="auto">
          <a:xfrm>
            <a:off x="5321301" y="27209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70" name="Oval 36"/>
          <p:cNvSpPr>
            <a:spLocks noChangeArrowheads="1"/>
          </p:cNvSpPr>
          <p:nvPr/>
        </p:nvSpPr>
        <p:spPr bwMode="auto">
          <a:xfrm>
            <a:off x="5021264" y="163195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P4</a:t>
            </a:r>
          </a:p>
        </p:txBody>
      </p:sp>
      <p:sp>
        <p:nvSpPr>
          <p:cNvPr id="171" name="Rectangle 23"/>
          <p:cNvSpPr>
            <a:spLocks noChangeArrowheads="1"/>
          </p:cNvSpPr>
          <p:nvPr/>
        </p:nvSpPr>
        <p:spPr bwMode="auto">
          <a:xfrm>
            <a:off x="8091489" y="1520825"/>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sz="2400">
              <a:solidFill>
                <a:srgbClr val="000000"/>
              </a:solidFill>
              <a:latin typeface="Times New Roman" charset="0"/>
            </a:endParaRPr>
          </a:p>
        </p:txBody>
      </p:sp>
      <p:sp>
        <p:nvSpPr>
          <p:cNvPr id="172" name="Rectangle 24"/>
          <p:cNvSpPr>
            <a:spLocks noChangeArrowheads="1"/>
          </p:cNvSpPr>
          <p:nvPr/>
        </p:nvSpPr>
        <p:spPr bwMode="auto">
          <a:xfrm>
            <a:off x="7894638" y="1562100"/>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defRPr/>
            </a:pPr>
            <a:endParaRPr lang="en-US" altLang="en-US" sz="2400" kern="0">
              <a:solidFill>
                <a:srgbClr val="000000"/>
              </a:solidFill>
              <a:latin typeface="Times New Roman" charset="0"/>
            </a:endParaRPr>
          </a:p>
        </p:txBody>
      </p:sp>
      <p:sp>
        <p:nvSpPr>
          <p:cNvPr id="173" name="Text Box 26"/>
          <p:cNvSpPr txBox="1">
            <a:spLocks noChangeArrowheads="1"/>
          </p:cNvSpPr>
          <p:nvPr/>
        </p:nvSpPr>
        <p:spPr bwMode="auto">
          <a:xfrm>
            <a:off x="8020051" y="231775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transport</a:t>
            </a:r>
          </a:p>
        </p:txBody>
      </p:sp>
      <p:sp>
        <p:nvSpPr>
          <p:cNvPr id="174" name="Text Box 26"/>
          <p:cNvSpPr txBox="1">
            <a:spLocks noChangeArrowheads="1"/>
          </p:cNvSpPr>
          <p:nvPr/>
        </p:nvSpPr>
        <p:spPr bwMode="auto">
          <a:xfrm>
            <a:off x="8054976" y="15652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application</a:t>
            </a:r>
          </a:p>
        </p:txBody>
      </p:sp>
      <p:sp>
        <p:nvSpPr>
          <p:cNvPr id="175" name="Text Box 26"/>
          <p:cNvSpPr txBox="1">
            <a:spLocks noChangeArrowheads="1"/>
          </p:cNvSpPr>
          <p:nvPr/>
        </p:nvSpPr>
        <p:spPr bwMode="auto">
          <a:xfrm>
            <a:off x="8062914" y="322262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physical</a:t>
            </a:r>
          </a:p>
        </p:txBody>
      </p:sp>
      <p:sp>
        <p:nvSpPr>
          <p:cNvPr id="176" name="Text Box 26"/>
          <p:cNvSpPr txBox="1">
            <a:spLocks noChangeArrowheads="1"/>
          </p:cNvSpPr>
          <p:nvPr/>
        </p:nvSpPr>
        <p:spPr bwMode="auto">
          <a:xfrm>
            <a:off x="8029576" y="293687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link</a:t>
            </a:r>
          </a:p>
        </p:txBody>
      </p:sp>
      <p:sp>
        <p:nvSpPr>
          <p:cNvPr id="177" name="Text Box 26"/>
          <p:cNvSpPr txBox="1">
            <a:spLocks noChangeArrowheads="1"/>
          </p:cNvSpPr>
          <p:nvPr/>
        </p:nvSpPr>
        <p:spPr bwMode="auto">
          <a:xfrm>
            <a:off x="8020051" y="26416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78" name="Oval 53"/>
          <p:cNvSpPr>
            <a:spLocks noChangeArrowheads="1"/>
          </p:cNvSpPr>
          <p:nvPr/>
        </p:nvSpPr>
        <p:spPr bwMode="auto">
          <a:xfrm>
            <a:off x="7975600" y="185896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P2</a:t>
            </a:r>
          </a:p>
        </p:txBody>
      </p:sp>
      <p:sp>
        <p:nvSpPr>
          <p:cNvPr id="179" name="Freeform 54"/>
          <p:cNvSpPr>
            <a:spLocks/>
          </p:cNvSpPr>
          <p:nvPr/>
        </p:nvSpPr>
        <p:spPr bwMode="auto">
          <a:xfrm>
            <a:off x="9550401" y="1541462"/>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80" name="Group 76"/>
          <p:cNvGrpSpPr>
            <a:grpSpLocks/>
          </p:cNvGrpSpPr>
          <p:nvPr/>
        </p:nvGrpSpPr>
        <p:grpSpPr bwMode="auto">
          <a:xfrm>
            <a:off x="3322638" y="4787896"/>
            <a:ext cx="2041526" cy="657224"/>
            <a:chOff x="1068" y="3697"/>
            <a:chExt cx="1286" cy="414"/>
          </a:xfrm>
        </p:grpSpPr>
        <p:sp>
          <p:nvSpPr>
            <p:cNvPr id="181" name="Rectangle 77"/>
            <p:cNvSpPr>
              <a:spLocks noChangeArrowheads="1"/>
            </p:cNvSpPr>
            <p:nvPr/>
          </p:nvSpPr>
          <p:spPr bwMode="auto">
            <a:xfrm>
              <a:off x="1553" y="3697"/>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2" name="Line 78"/>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3" name="Text Box 79"/>
            <p:cNvSpPr txBox="1">
              <a:spLocks noChangeArrowheads="1"/>
            </p:cNvSpPr>
            <p:nvPr/>
          </p:nvSpPr>
          <p:spPr bwMode="auto">
            <a:xfrm>
              <a:off x="1068" y="3822"/>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A,9157</a:t>
              </a:r>
            </a:p>
            <a:p>
              <a:pPr algn="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IP, port: B,80</a:t>
              </a:r>
            </a:p>
          </p:txBody>
        </p:sp>
      </p:grpSp>
      <p:grpSp>
        <p:nvGrpSpPr>
          <p:cNvPr id="184" name="Group 80"/>
          <p:cNvGrpSpPr>
            <a:grpSpLocks/>
          </p:cNvGrpSpPr>
          <p:nvPr/>
        </p:nvGrpSpPr>
        <p:grpSpPr bwMode="auto">
          <a:xfrm>
            <a:off x="3190876" y="4097341"/>
            <a:ext cx="1903413" cy="657226"/>
            <a:chOff x="2741" y="3750"/>
            <a:chExt cx="1199" cy="414"/>
          </a:xfrm>
        </p:grpSpPr>
        <p:sp>
          <p:nvSpPr>
            <p:cNvPr id="185" name="Rectangle 81"/>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6" name="Line 82"/>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87" name="Text Box 83"/>
            <p:cNvSpPr txBox="1">
              <a:spLocks noChangeArrowheads="1"/>
            </p:cNvSpPr>
            <p:nvPr/>
          </p:nvSpPr>
          <p:spPr bwMode="auto">
            <a:xfrm>
              <a:off x="2813" y="3875"/>
              <a:ext cx="112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a:solidFill>
                    <a:srgbClr val="000000"/>
                  </a:solidFill>
                </a:rPr>
                <a:t>source IP,port: B,80</a:t>
              </a:r>
            </a:p>
            <a:p>
              <a:pPr eaLnBrk="0" fontAlgn="base" hangingPunct="0">
                <a:lnSpc>
                  <a:spcPct val="85000"/>
                </a:lnSpc>
                <a:spcBef>
                  <a:spcPct val="0"/>
                </a:spcBef>
                <a:spcAft>
                  <a:spcPct val="0"/>
                </a:spcAft>
                <a:defRPr/>
              </a:pPr>
              <a:r>
                <a:rPr lang="en-US" sz="1400" kern="0">
                  <a:solidFill>
                    <a:srgbClr val="000000"/>
                  </a:solidFill>
                </a:rPr>
                <a:t>dest IP,port: A,9157</a:t>
              </a:r>
            </a:p>
          </p:txBody>
        </p:sp>
      </p:grpSp>
      <p:sp>
        <p:nvSpPr>
          <p:cNvPr id="188" name="Text Box 93"/>
          <p:cNvSpPr txBox="1">
            <a:spLocks noChangeArrowheads="1"/>
          </p:cNvSpPr>
          <p:nvPr/>
        </p:nvSpPr>
        <p:spPr bwMode="auto">
          <a:xfrm flipH="1">
            <a:off x="1612899" y="4322763"/>
            <a:ext cx="1336676"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A</a:t>
            </a:r>
          </a:p>
        </p:txBody>
      </p:sp>
      <p:sp>
        <p:nvSpPr>
          <p:cNvPr id="189" name="Text Box 94"/>
          <p:cNvSpPr txBox="1">
            <a:spLocks noChangeArrowheads="1"/>
          </p:cNvSpPr>
          <p:nvPr/>
        </p:nvSpPr>
        <p:spPr bwMode="auto">
          <a:xfrm flipH="1">
            <a:off x="9136942" y="3874121"/>
            <a:ext cx="140652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host: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C</a:t>
            </a:r>
          </a:p>
        </p:txBody>
      </p:sp>
      <p:sp>
        <p:nvSpPr>
          <p:cNvPr id="190" name="Line 96"/>
          <p:cNvSpPr>
            <a:spLocks noChangeShapeType="1"/>
          </p:cNvSpPr>
          <p:nvPr/>
        </p:nvSpPr>
        <p:spPr bwMode="auto">
          <a:xfrm>
            <a:off x="4878388" y="304958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1" name="Line 97"/>
          <p:cNvSpPr>
            <a:spLocks noChangeShapeType="1"/>
          </p:cNvSpPr>
          <p:nvPr/>
        </p:nvSpPr>
        <p:spPr bwMode="auto">
          <a:xfrm>
            <a:off x="4894263" y="2747962"/>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2" name="Text Box 26"/>
          <p:cNvSpPr txBox="1">
            <a:spLocks noChangeArrowheads="1"/>
          </p:cNvSpPr>
          <p:nvPr/>
        </p:nvSpPr>
        <p:spPr bwMode="auto">
          <a:xfrm>
            <a:off x="5281614" y="2413000"/>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lnSpc>
                <a:spcPct val="110000"/>
              </a:lnSpc>
              <a:spcBef>
                <a:spcPct val="0"/>
              </a:spcBef>
              <a:spcAft>
                <a:spcPct val="0"/>
              </a:spcAft>
              <a:defRPr/>
            </a:pPr>
            <a:r>
              <a:rPr lang="en-US" altLang="en-US" sz="1400" kern="0">
                <a:solidFill>
                  <a:srgbClr val="000000"/>
                </a:solidFill>
              </a:rPr>
              <a:t>network</a:t>
            </a:r>
          </a:p>
        </p:txBody>
      </p:sp>
      <p:sp>
        <p:nvSpPr>
          <p:cNvPr id="193" name="Line 99"/>
          <p:cNvSpPr>
            <a:spLocks noChangeShapeType="1"/>
          </p:cNvSpPr>
          <p:nvPr/>
        </p:nvSpPr>
        <p:spPr bwMode="auto">
          <a:xfrm>
            <a:off x="4897438" y="2425700"/>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4" name="Line 100"/>
          <p:cNvSpPr>
            <a:spLocks noChangeShapeType="1"/>
          </p:cNvSpPr>
          <p:nvPr/>
        </p:nvSpPr>
        <p:spPr bwMode="auto">
          <a:xfrm>
            <a:off x="4900613" y="2103437"/>
            <a:ext cx="223361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195" name="Group 101"/>
          <p:cNvGrpSpPr>
            <a:grpSpLocks/>
          </p:cNvGrpSpPr>
          <p:nvPr/>
        </p:nvGrpSpPr>
        <p:grpSpPr bwMode="auto">
          <a:xfrm>
            <a:off x="5076826" y="1965325"/>
            <a:ext cx="473075" cy="228600"/>
            <a:chOff x="1287" y="2524"/>
            <a:chExt cx="260" cy="100"/>
          </a:xfrm>
        </p:grpSpPr>
        <p:sp>
          <p:nvSpPr>
            <p:cNvPr id="196" name="Rectangle 102"/>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7" name="Rectangle 103"/>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8" name="Rectangle 104"/>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199" name="Rectangle 105"/>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00" name="Oval 106"/>
          <p:cNvSpPr>
            <a:spLocks noChangeArrowheads="1"/>
          </p:cNvSpPr>
          <p:nvPr/>
        </p:nvSpPr>
        <p:spPr bwMode="auto">
          <a:xfrm>
            <a:off x="6388100" y="163671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P6</a:t>
            </a:r>
          </a:p>
        </p:txBody>
      </p:sp>
      <p:sp>
        <p:nvSpPr>
          <p:cNvPr id="201" name="Oval 112"/>
          <p:cNvSpPr>
            <a:spLocks noChangeArrowheads="1"/>
          </p:cNvSpPr>
          <p:nvPr/>
        </p:nvSpPr>
        <p:spPr bwMode="auto">
          <a:xfrm>
            <a:off x="5716589" y="1635125"/>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P5</a:t>
            </a:r>
          </a:p>
        </p:txBody>
      </p:sp>
      <p:grpSp>
        <p:nvGrpSpPr>
          <p:cNvPr id="202" name="Group 118"/>
          <p:cNvGrpSpPr>
            <a:grpSpLocks/>
          </p:cNvGrpSpPr>
          <p:nvPr/>
        </p:nvGrpSpPr>
        <p:grpSpPr bwMode="auto">
          <a:xfrm>
            <a:off x="5781676" y="1970087"/>
            <a:ext cx="473075" cy="228600"/>
            <a:chOff x="1287" y="2524"/>
            <a:chExt cx="260" cy="100"/>
          </a:xfrm>
        </p:grpSpPr>
        <p:sp>
          <p:nvSpPr>
            <p:cNvPr id="203" name="Rectangle 11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4" name="Rectangle 12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5" name="Rectangle 12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6" name="Rectangle 12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07" name="Group 123"/>
          <p:cNvGrpSpPr>
            <a:grpSpLocks/>
          </p:cNvGrpSpPr>
          <p:nvPr/>
        </p:nvGrpSpPr>
        <p:grpSpPr bwMode="auto">
          <a:xfrm>
            <a:off x="6453189" y="1974850"/>
            <a:ext cx="473075" cy="228600"/>
            <a:chOff x="1287" y="2524"/>
            <a:chExt cx="260" cy="100"/>
          </a:xfrm>
        </p:grpSpPr>
        <p:sp>
          <p:nvSpPr>
            <p:cNvPr id="208" name="Rectangle 124"/>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09" name="Rectangle 125"/>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0" name="Rectangle 126"/>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1" name="Rectangle 127"/>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12" name="Line 133"/>
          <p:cNvSpPr>
            <a:spLocks noChangeShapeType="1"/>
          </p:cNvSpPr>
          <p:nvPr/>
        </p:nvSpPr>
        <p:spPr bwMode="auto">
          <a:xfrm>
            <a:off x="7886700" y="326548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3" name="Line 134"/>
          <p:cNvSpPr>
            <a:spLocks noChangeShapeType="1"/>
          </p:cNvSpPr>
          <p:nvPr/>
        </p:nvSpPr>
        <p:spPr bwMode="auto">
          <a:xfrm>
            <a:off x="7877175" y="2970212"/>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4" name="Line 135"/>
          <p:cNvSpPr>
            <a:spLocks noChangeShapeType="1"/>
          </p:cNvSpPr>
          <p:nvPr/>
        </p:nvSpPr>
        <p:spPr bwMode="auto">
          <a:xfrm>
            <a:off x="7877175" y="26749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5" name="Line 136"/>
          <p:cNvSpPr>
            <a:spLocks noChangeShapeType="1"/>
          </p:cNvSpPr>
          <p:nvPr/>
        </p:nvSpPr>
        <p:spPr bwMode="auto">
          <a:xfrm>
            <a:off x="7877175" y="2370137"/>
            <a:ext cx="163830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16" name="Group 128"/>
          <p:cNvGrpSpPr>
            <a:grpSpLocks/>
          </p:cNvGrpSpPr>
          <p:nvPr/>
        </p:nvGrpSpPr>
        <p:grpSpPr bwMode="auto">
          <a:xfrm>
            <a:off x="8029576" y="2197100"/>
            <a:ext cx="473075" cy="228600"/>
            <a:chOff x="1287" y="2524"/>
            <a:chExt cx="260" cy="100"/>
          </a:xfrm>
        </p:grpSpPr>
        <p:sp>
          <p:nvSpPr>
            <p:cNvPr id="217" name="Rectangle 129"/>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8" name="Rectangle 130"/>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19" name="Rectangle 131"/>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0" name="Rectangle 132"/>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21" name="Group 137"/>
          <p:cNvGrpSpPr>
            <a:grpSpLocks/>
          </p:cNvGrpSpPr>
          <p:nvPr/>
        </p:nvGrpSpPr>
        <p:grpSpPr bwMode="auto">
          <a:xfrm>
            <a:off x="8824914" y="2187575"/>
            <a:ext cx="473075" cy="228600"/>
            <a:chOff x="1287" y="2524"/>
            <a:chExt cx="260" cy="100"/>
          </a:xfrm>
        </p:grpSpPr>
        <p:sp>
          <p:nvSpPr>
            <p:cNvPr id="222" name="Rectangle 138"/>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3" name="Rectangle 139"/>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4" name="Rectangle 140"/>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25" name="Rectangle 141"/>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26" name="Oval 143"/>
          <p:cNvSpPr>
            <a:spLocks noChangeArrowheads="1"/>
          </p:cNvSpPr>
          <p:nvPr/>
        </p:nvSpPr>
        <p:spPr bwMode="auto">
          <a:xfrm>
            <a:off x="8766175" y="1854200"/>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600" kern="0">
                <a:solidFill>
                  <a:srgbClr val="000000"/>
                </a:solidFill>
                <a:latin typeface="Arial" charset="0"/>
                <a:ea typeface="ＭＳ Ｐゴシック" charset="0"/>
              </a:rPr>
              <a:t>P3</a:t>
            </a:r>
          </a:p>
        </p:txBody>
      </p:sp>
      <p:sp>
        <p:nvSpPr>
          <p:cNvPr id="227" name="Freeform 144"/>
          <p:cNvSpPr>
            <a:spLocks/>
          </p:cNvSpPr>
          <p:nvPr/>
        </p:nvSpPr>
        <p:spPr bwMode="auto">
          <a:xfrm>
            <a:off x="3017839" y="2057401"/>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145"/>
          <p:cNvSpPr>
            <a:spLocks/>
          </p:cNvSpPr>
          <p:nvPr/>
        </p:nvSpPr>
        <p:spPr bwMode="auto">
          <a:xfrm>
            <a:off x="6003926" y="2089151"/>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146"/>
          <p:cNvSpPr>
            <a:spLocks/>
          </p:cNvSpPr>
          <p:nvPr/>
        </p:nvSpPr>
        <p:spPr bwMode="auto">
          <a:xfrm>
            <a:off x="6662739" y="2078037"/>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30" name="Group 147"/>
          <p:cNvGrpSpPr>
            <a:grpSpLocks/>
          </p:cNvGrpSpPr>
          <p:nvPr/>
        </p:nvGrpSpPr>
        <p:grpSpPr bwMode="auto">
          <a:xfrm>
            <a:off x="6761163" y="4302121"/>
            <a:ext cx="2089149" cy="657224"/>
            <a:chOff x="2741" y="3750"/>
            <a:chExt cx="1316" cy="414"/>
          </a:xfrm>
        </p:grpSpPr>
        <p:sp>
          <p:nvSpPr>
            <p:cNvPr id="231" name="Rectangle 148"/>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2" name="Line 149"/>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3" name="Text Box 150"/>
            <p:cNvSpPr txBox="1">
              <a:spLocks noChangeArrowheads="1"/>
            </p:cNvSpPr>
            <p:nvPr/>
          </p:nvSpPr>
          <p:spPr bwMode="auto">
            <a:xfrm>
              <a:off x="2813" y="3875"/>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C,5775</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a:t>
              </a:r>
              <a:r>
                <a:rPr lang="en-US" sz="1400" kern="0" dirty="0" err="1">
                  <a:solidFill>
                    <a:srgbClr val="000000"/>
                  </a:solidFill>
                </a:rPr>
                <a:t>IP,port</a:t>
              </a:r>
              <a:r>
                <a:rPr lang="en-US" sz="1400" kern="0" dirty="0">
                  <a:solidFill>
                    <a:srgbClr val="000000"/>
                  </a:solidFill>
                </a:rPr>
                <a:t>: B,80</a:t>
              </a:r>
            </a:p>
          </p:txBody>
        </p:sp>
      </p:grpSp>
      <p:grpSp>
        <p:nvGrpSpPr>
          <p:cNvPr id="234" name="Group 151"/>
          <p:cNvGrpSpPr>
            <a:grpSpLocks/>
          </p:cNvGrpSpPr>
          <p:nvPr/>
        </p:nvGrpSpPr>
        <p:grpSpPr bwMode="auto">
          <a:xfrm>
            <a:off x="6831016" y="5091109"/>
            <a:ext cx="2089151" cy="657225"/>
            <a:chOff x="2741" y="3750"/>
            <a:chExt cx="1316" cy="414"/>
          </a:xfrm>
        </p:grpSpPr>
        <p:sp>
          <p:nvSpPr>
            <p:cNvPr id="235" name="Rectangle 152"/>
            <p:cNvSpPr>
              <a:spLocks noChangeArrowheads="1"/>
            </p:cNvSpPr>
            <p:nvPr/>
          </p:nvSpPr>
          <p:spPr bwMode="auto">
            <a:xfrm>
              <a:off x="2859" y="3750"/>
              <a:ext cx="678" cy="13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6" name="Line 153"/>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37" name="Text Box 154"/>
            <p:cNvSpPr txBox="1">
              <a:spLocks noChangeArrowheads="1"/>
            </p:cNvSpPr>
            <p:nvPr/>
          </p:nvSpPr>
          <p:spPr bwMode="auto">
            <a:xfrm>
              <a:off x="2813" y="3875"/>
              <a:ext cx="124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lnSpc>
                  <a:spcPct val="85000"/>
                </a:lnSpc>
                <a:spcBef>
                  <a:spcPct val="0"/>
                </a:spcBef>
                <a:spcAft>
                  <a:spcPct val="0"/>
                </a:spcAft>
                <a:defRPr/>
              </a:pPr>
              <a:r>
                <a:rPr lang="en-US" sz="1400" kern="0" dirty="0">
                  <a:solidFill>
                    <a:srgbClr val="000000"/>
                  </a:solidFill>
                </a:rPr>
                <a:t>source </a:t>
              </a:r>
              <a:r>
                <a:rPr lang="en-US" sz="1400" kern="0" dirty="0" err="1">
                  <a:solidFill>
                    <a:srgbClr val="000000"/>
                  </a:solidFill>
                </a:rPr>
                <a:t>IP,port</a:t>
              </a:r>
              <a:r>
                <a:rPr lang="en-US" sz="1400" kern="0" dirty="0">
                  <a:solidFill>
                    <a:srgbClr val="000000"/>
                  </a:solidFill>
                </a:rPr>
                <a:t>: C,8585</a:t>
              </a:r>
            </a:p>
            <a:p>
              <a:pPr eaLnBrk="0" fontAlgn="base" hangingPunct="0">
                <a:lnSpc>
                  <a:spcPct val="85000"/>
                </a:lnSpc>
                <a:spcBef>
                  <a:spcPct val="0"/>
                </a:spcBef>
                <a:spcAft>
                  <a:spcPct val="0"/>
                </a:spcAft>
                <a:defRPr/>
              </a:pPr>
              <a:r>
                <a:rPr lang="en-US" sz="1400" kern="0" dirty="0" err="1">
                  <a:solidFill>
                    <a:srgbClr val="000000"/>
                  </a:solidFill>
                </a:rPr>
                <a:t>dest</a:t>
              </a:r>
              <a:r>
                <a:rPr lang="en-US" sz="1400" kern="0" dirty="0">
                  <a:solidFill>
                    <a:srgbClr val="000000"/>
                  </a:solidFill>
                </a:rPr>
                <a:t> </a:t>
              </a:r>
              <a:r>
                <a:rPr lang="en-US" sz="1400" kern="0" dirty="0" err="1">
                  <a:solidFill>
                    <a:srgbClr val="000000"/>
                  </a:solidFill>
                </a:rPr>
                <a:t>IP,port</a:t>
              </a:r>
              <a:r>
                <a:rPr lang="en-US" sz="1400" kern="0" dirty="0">
                  <a:solidFill>
                    <a:srgbClr val="000000"/>
                  </a:solidFill>
                </a:rPr>
                <a:t>: B,80</a:t>
              </a:r>
            </a:p>
          </p:txBody>
        </p:sp>
      </p:grpSp>
      <p:sp>
        <p:nvSpPr>
          <p:cNvPr id="238" name="Text Box 155"/>
          <p:cNvSpPr txBox="1">
            <a:spLocks noChangeArrowheads="1"/>
          </p:cNvSpPr>
          <p:nvPr/>
        </p:nvSpPr>
        <p:spPr bwMode="auto">
          <a:xfrm>
            <a:off x="2032000" y="5699126"/>
            <a:ext cx="48593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kern="0">
                <a:solidFill>
                  <a:srgbClr val="CC0000"/>
                </a:solidFill>
              </a:rPr>
              <a:t>three segments, all destined to IP address: B,</a:t>
            </a:r>
          </a:p>
          <a:p>
            <a:pPr algn="ctr" eaLnBrk="0" fontAlgn="base" hangingPunct="0">
              <a:spcBef>
                <a:spcPct val="0"/>
              </a:spcBef>
              <a:spcAft>
                <a:spcPct val="0"/>
              </a:spcAft>
              <a:defRPr/>
            </a:pPr>
            <a:r>
              <a:rPr lang="en-US" kern="0">
                <a:solidFill>
                  <a:srgbClr val="CC0000"/>
                </a:solidFill>
              </a:rPr>
              <a:t> dest port: 80 are demultiplexed to </a:t>
            </a:r>
            <a:r>
              <a:rPr lang="en-US" i="1" kern="0">
                <a:solidFill>
                  <a:srgbClr val="CC0000"/>
                </a:solidFill>
              </a:rPr>
              <a:t>different </a:t>
            </a:r>
            <a:r>
              <a:rPr lang="en-US" kern="0">
                <a:solidFill>
                  <a:srgbClr val="CC0000"/>
                </a:solidFill>
              </a:rPr>
              <a:t>sockets</a:t>
            </a:r>
          </a:p>
        </p:txBody>
      </p:sp>
      <p:sp>
        <p:nvSpPr>
          <p:cNvPr id="239" name="Line 156"/>
          <p:cNvSpPr>
            <a:spLocks noChangeShapeType="1"/>
          </p:cNvSpPr>
          <p:nvPr/>
        </p:nvSpPr>
        <p:spPr bwMode="auto">
          <a:xfrm>
            <a:off x="5026025" y="5387975"/>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0" name="Line 157"/>
          <p:cNvSpPr>
            <a:spLocks noChangeShapeType="1"/>
          </p:cNvSpPr>
          <p:nvPr/>
        </p:nvSpPr>
        <p:spPr bwMode="auto">
          <a:xfrm>
            <a:off x="8094663" y="491013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1" name="Line 158"/>
          <p:cNvSpPr>
            <a:spLocks noChangeShapeType="1"/>
          </p:cNvSpPr>
          <p:nvPr/>
        </p:nvSpPr>
        <p:spPr bwMode="auto">
          <a:xfrm>
            <a:off x="8170863" y="5703887"/>
            <a:ext cx="28575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242" name="Text Box 160"/>
          <p:cNvSpPr txBox="1">
            <a:spLocks noChangeArrowheads="1"/>
          </p:cNvSpPr>
          <p:nvPr/>
        </p:nvSpPr>
        <p:spPr bwMode="auto">
          <a:xfrm flipH="1">
            <a:off x="4252913" y="3465451"/>
            <a:ext cx="13652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0"/>
              </a:spcBef>
              <a:spcAft>
                <a:spcPct val="0"/>
              </a:spcAft>
              <a:defRPr/>
            </a:pPr>
            <a:r>
              <a:rPr lang="en-US" sz="1800" dirty="0">
                <a:solidFill>
                  <a:srgbClr val="000000"/>
                </a:solidFill>
                <a:latin typeface="Gill Sans MT" charset="0"/>
              </a:rPr>
              <a:t>server: </a:t>
            </a:r>
          </a:p>
          <a:p>
            <a:pPr algn="ctr" eaLnBrk="0" fontAlgn="base" hangingPunct="0">
              <a:lnSpc>
                <a:spcPct val="80000"/>
              </a:lnSpc>
              <a:spcBef>
                <a:spcPct val="0"/>
              </a:spcBef>
              <a:spcAft>
                <a:spcPct val="0"/>
              </a:spcAft>
              <a:defRPr/>
            </a:pPr>
            <a:r>
              <a:rPr lang="en-US" sz="1800" dirty="0">
                <a:solidFill>
                  <a:srgbClr val="000000"/>
                </a:solidFill>
                <a:latin typeface="Gill Sans MT" charset="0"/>
              </a:rPr>
              <a:t>IP address B</a:t>
            </a:r>
          </a:p>
        </p:txBody>
      </p:sp>
      <p:grpSp>
        <p:nvGrpSpPr>
          <p:cNvPr id="243" name="Group 161"/>
          <p:cNvGrpSpPr>
            <a:grpSpLocks/>
          </p:cNvGrpSpPr>
          <p:nvPr/>
        </p:nvGrpSpPr>
        <p:grpSpPr bwMode="auto">
          <a:xfrm>
            <a:off x="4344989" y="2809875"/>
            <a:ext cx="358775" cy="704850"/>
            <a:chOff x="4140" y="429"/>
            <a:chExt cx="1425" cy="2396"/>
          </a:xfrm>
        </p:grpSpPr>
        <p:sp>
          <p:nvSpPr>
            <p:cNvPr id="244" name="Freeform 16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5"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46" name="Freeform 16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7" name="Freeform 16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8"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49" name="Group 167"/>
            <p:cNvGrpSpPr>
              <a:grpSpLocks/>
            </p:cNvGrpSpPr>
            <p:nvPr/>
          </p:nvGrpSpPr>
          <p:grpSpPr bwMode="auto">
            <a:xfrm>
              <a:off x="4749" y="668"/>
              <a:ext cx="581" cy="145"/>
              <a:chOff x="614" y="2568"/>
              <a:chExt cx="725" cy="139"/>
            </a:xfrm>
          </p:grpSpPr>
          <p:sp>
            <p:nvSpPr>
              <p:cNvPr id="274"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5"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0"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51" name="Group 171"/>
            <p:cNvGrpSpPr>
              <a:grpSpLocks/>
            </p:cNvGrpSpPr>
            <p:nvPr/>
          </p:nvGrpSpPr>
          <p:grpSpPr bwMode="auto">
            <a:xfrm>
              <a:off x="4747" y="994"/>
              <a:ext cx="581" cy="134"/>
              <a:chOff x="614" y="2568"/>
              <a:chExt cx="725" cy="139"/>
            </a:xfrm>
          </p:grpSpPr>
          <p:sp>
            <p:nvSpPr>
              <p:cNvPr id="272" name="AutoShape 172"/>
              <p:cNvSpPr>
                <a:spLocks noChangeArrowheads="1"/>
              </p:cNvSpPr>
              <p:nvPr/>
            </p:nvSpPr>
            <p:spPr bwMode="auto">
              <a:xfrm>
                <a:off x="612" y="2570"/>
                <a:ext cx="724" cy="157"/>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3"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2"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53"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nvGrpSpPr>
            <p:cNvPr id="254" name="Group 176"/>
            <p:cNvGrpSpPr>
              <a:grpSpLocks/>
            </p:cNvGrpSpPr>
            <p:nvPr/>
          </p:nvGrpSpPr>
          <p:grpSpPr bwMode="auto">
            <a:xfrm>
              <a:off x="4735" y="1627"/>
              <a:ext cx="582" cy="151"/>
              <a:chOff x="614" y="2568"/>
              <a:chExt cx="725" cy="139"/>
            </a:xfrm>
          </p:grpSpPr>
          <p:sp>
            <p:nvSpPr>
              <p:cNvPr id="270"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71"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5" name="Freeform 17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56" name="Group 180"/>
            <p:cNvGrpSpPr>
              <a:grpSpLocks/>
            </p:cNvGrpSpPr>
            <p:nvPr/>
          </p:nvGrpSpPr>
          <p:grpSpPr bwMode="auto">
            <a:xfrm>
              <a:off x="4739" y="1327"/>
              <a:ext cx="582" cy="139"/>
              <a:chOff x="614" y="2568"/>
              <a:chExt cx="725" cy="139"/>
            </a:xfrm>
          </p:grpSpPr>
          <p:sp>
            <p:nvSpPr>
              <p:cNvPr id="268"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9"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sp>
          <p:nvSpPr>
            <p:cNvPr id="257"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58" name="Freeform 18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9" name="Freeform 18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0" name="Oval 186"/>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1" name="Freeform 18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2"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3"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4" name="Oval 190"/>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5" name="Oval 191"/>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kern="0">
                <a:solidFill>
                  <a:srgbClr val="FF0000"/>
                </a:solidFill>
                <a:latin typeface="Arial" charset="0"/>
                <a:ea typeface="ＭＳ Ｐゴシック" charset="0"/>
                <a:cs typeface="Arial" charset="0"/>
              </a:endParaRPr>
            </a:p>
          </p:txBody>
        </p:sp>
        <p:sp>
          <p:nvSpPr>
            <p:cNvPr id="266" name="Oval 192"/>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267"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grpSp>
      <p:grpSp>
        <p:nvGrpSpPr>
          <p:cNvPr id="276" name="Group 194"/>
          <p:cNvGrpSpPr>
            <a:grpSpLocks/>
          </p:cNvGrpSpPr>
          <p:nvPr/>
        </p:nvGrpSpPr>
        <p:grpSpPr bwMode="auto">
          <a:xfrm>
            <a:off x="1479550" y="3230563"/>
            <a:ext cx="711200" cy="669925"/>
            <a:chOff x="-44" y="1473"/>
            <a:chExt cx="981" cy="1105"/>
          </a:xfrm>
        </p:grpSpPr>
        <p:pic>
          <p:nvPicPr>
            <p:cNvPr id="277" name="Picture 195"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Freeform 19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grpSp>
        <p:nvGrpSpPr>
          <p:cNvPr id="279" name="Group 197"/>
          <p:cNvGrpSpPr>
            <a:grpSpLocks/>
          </p:cNvGrpSpPr>
          <p:nvPr/>
        </p:nvGrpSpPr>
        <p:grpSpPr bwMode="auto">
          <a:xfrm flipH="1">
            <a:off x="9782175" y="3146426"/>
            <a:ext cx="711200" cy="669925"/>
            <a:chOff x="-44" y="1473"/>
            <a:chExt cx="981" cy="1105"/>
          </a:xfrm>
        </p:grpSpPr>
        <p:pic>
          <p:nvPicPr>
            <p:cNvPr id="280" name="Picture 198"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9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4" name="TextBox 3">
            <a:extLst>
              <a:ext uri="{FF2B5EF4-FFF2-40B4-BE49-F238E27FC236}">
                <a16:creationId xmlns:a16="http://schemas.microsoft.com/office/drawing/2014/main" id="{7E8E9A03-ED0E-44F8-8FE3-B3C2486720EE}"/>
              </a:ext>
            </a:extLst>
          </p:cNvPr>
          <p:cNvSpPr txBox="1"/>
          <p:nvPr/>
        </p:nvSpPr>
        <p:spPr>
          <a:xfrm>
            <a:off x="5040897" y="901556"/>
            <a:ext cx="2086979" cy="369332"/>
          </a:xfrm>
          <a:prstGeom prst="rect">
            <a:avLst/>
          </a:prstGeom>
          <a:solidFill>
            <a:schemeClr val="bg2">
              <a:lumMod val="85000"/>
            </a:schemeClr>
          </a:solidFill>
        </p:spPr>
        <p:txBody>
          <a:bodyPr wrap="square" rtlCol="0">
            <a:spAutoFit/>
          </a:bodyPr>
          <a:lstStyle/>
          <a:p>
            <a:r>
              <a:rPr lang="en-US" dirty="0"/>
              <a:t>Apache HTTP server</a:t>
            </a:r>
          </a:p>
        </p:txBody>
      </p:sp>
    </p:spTree>
    <p:extLst>
      <p:ext uri="{BB962C8B-B14F-4D97-AF65-F5344CB8AC3E}">
        <p14:creationId xmlns:p14="http://schemas.microsoft.com/office/powerpoint/2010/main" val="13810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2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4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2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4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238"/>
                                        </p:tgtEl>
                                        <p:attrNameLst>
                                          <p:attrName>style.visibility</p:attrName>
                                        </p:attrNameLst>
                                      </p:cBhvr>
                                      <p:to>
                                        <p:strVal val="visible"/>
                                      </p:to>
                                    </p:set>
                                    <p:animEffect transition="in" filter="dissolve">
                                      <p:cBhvr>
                                        <p:cTn id="151" dur="500"/>
                                        <p:tgtEl>
                                          <p:spTgt spid="238"/>
                                        </p:tgtEl>
                                      </p:cBhvr>
                                    </p:animEffect>
                                  </p:childTnLst>
                                </p:cTn>
                              </p:par>
                              <p:par>
                                <p:cTn id="152" presetID="9" presetClass="entr" presetSubtype="0" fill="hold" nodeType="withEffect">
                                  <p:stCondLst>
                                    <p:cond delay="0"/>
                                  </p:stCondLst>
                                  <p:childTnLst>
                                    <p:set>
                                      <p:cBhvr>
                                        <p:cTn id="153" dur="1" fill="hold">
                                          <p:stCondLst>
                                            <p:cond delay="0"/>
                                          </p:stCondLst>
                                        </p:cTn>
                                        <p:tgtEl>
                                          <p:spTgt spid="239"/>
                                        </p:tgtEl>
                                        <p:attrNameLst>
                                          <p:attrName>style.visibility</p:attrName>
                                        </p:attrNameLst>
                                      </p:cBhvr>
                                      <p:to>
                                        <p:strVal val="visible"/>
                                      </p:to>
                                    </p:set>
                                    <p:animEffect transition="in" filter="dissolve">
                                      <p:cBhvr>
                                        <p:cTn id="154" dur="500"/>
                                        <p:tgtEl>
                                          <p:spTgt spid="239"/>
                                        </p:tgtEl>
                                      </p:cBhvr>
                                    </p:animEffect>
                                  </p:childTnLst>
                                </p:cTn>
                              </p:par>
                              <p:par>
                                <p:cTn id="155" presetID="9" presetClass="entr" presetSubtype="0" fill="hold" nodeType="withEffect">
                                  <p:stCondLst>
                                    <p:cond delay="0"/>
                                  </p:stCondLst>
                                  <p:childTnLst>
                                    <p:set>
                                      <p:cBhvr>
                                        <p:cTn id="156" dur="1" fill="hold">
                                          <p:stCondLst>
                                            <p:cond delay="0"/>
                                          </p:stCondLst>
                                        </p:cTn>
                                        <p:tgtEl>
                                          <p:spTgt spid="240"/>
                                        </p:tgtEl>
                                        <p:attrNameLst>
                                          <p:attrName>style.visibility</p:attrName>
                                        </p:attrNameLst>
                                      </p:cBhvr>
                                      <p:to>
                                        <p:strVal val="visible"/>
                                      </p:to>
                                    </p:set>
                                    <p:animEffect transition="in" filter="dissolve">
                                      <p:cBhvr>
                                        <p:cTn id="157" dur="500"/>
                                        <p:tgtEl>
                                          <p:spTgt spid="240"/>
                                        </p:tgtEl>
                                      </p:cBhvr>
                                    </p:animEffect>
                                  </p:childTnLst>
                                </p:cTn>
                              </p:par>
                              <p:par>
                                <p:cTn id="158" presetID="9" presetClass="entr" presetSubtype="0" fill="hold" nodeType="withEffect">
                                  <p:stCondLst>
                                    <p:cond delay="0"/>
                                  </p:stCondLst>
                                  <p:childTnLst>
                                    <p:set>
                                      <p:cBhvr>
                                        <p:cTn id="159" dur="1" fill="hold">
                                          <p:stCondLst>
                                            <p:cond delay="0"/>
                                          </p:stCondLst>
                                        </p:cTn>
                                        <p:tgtEl>
                                          <p:spTgt spid="241"/>
                                        </p:tgtEl>
                                        <p:attrNameLst>
                                          <p:attrName>style.visibility</p:attrName>
                                        </p:attrNameLst>
                                      </p:cBhvr>
                                      <p:to>
                                        <p:strVal val="visible"/>
                                      </p:to>
                                    </p:set>
                                    <p:animEffect transition="in" filter="dissolve">
                                      <p:cBhvr>
                                        <p:cTn id="160"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animBg="1"/>
      <p:bldP spid="150" grpId="0"/>
      <p:bldP spid="151" grpId="0" animBg="1"/>
      <p:bldP spid="152" grpId="0" animBg="1"/>
      <p:bldP spid="153" grpId="0" animBg="1"/>
      <p:bldP spid="154" grpId="0"/>
      <p:bldP spid="155" grpId="0"/>
      <p:bldP spid="156" grpId="0"/>
      <p:bldP spid="157" grpId="0"/>
      <p:bldP spid="158" grpId="0" animBg="1"/>
      <p:bldP spid="164" grpId="0" animBg="1"/>
      <p:bldP spid="165" grpId="0" animBg="1"/>
      <p:bldP spid="166" grpId="0"/>
      <p:bldP spid="167" grpId="0"/>
      <p:bldP spid="168" grpId="0"/>
      <p:bldP spid="169" grpId="0"/>
      <p:bldP spid="170" grpId="0" animBg="1"/>
      <p:bldP spid="171" grpId="0" animBg="1"/>
      <p:bldP spid="172" grpId="0" animBg="1"/>
      <p:bldP spid="173" grpId="0"/>
      <p:bldP spid="174" grpId="0"/>
      <p:bldP spid="175" grpId="0"/>
      <p:bldP spid="176" grpId="0"/>
      <p:bldP spid="177" grpId="0"/>
      <p:bldP spid="178" grpId="0" animBg="1"/>
      <p:bldP spid="179" grpId="0" animBg="1"/>
      <p:bldP spid="188" grpId="0"/>
      <p:bldP spid="189" grpId="0"/>
      <p:bldP spid="190" grpId="0" animBg="1"/>
      <p:bldP spid="191" grpId="0" animBg="1"/>
      <p:bldP spid="192" grpId="0"/>
      <p:bldP spid="193" grpId="0" animBg="1"/>
      <p:bldP spid="194" grpId="0" animBg="1"/>
      <p:bldP spid="200" grpId="0" animBg="1"/>
      <p:bldP spid="201" grpId="0" animBg="1"/>
      <p:bldP spid="212" grpId="0" animBg="1"/>
      <p:bldP spid="213" grpId="0" animBg="1"/>
      <p:bldP spid="214" grpId="0" animBg="1"/>
      <p:bldP spid="215" grpId="0" animBg="1"/>
      <p:bldP spid="226" grpId="0" animBg="1"/>
      <p:bldP spid="227" grpId="0" animBg="1"/>
      <p:bldP spid="228" grpId="0" animBg="1"/>
      <p:bldP spid="229" grpId="0" animBg="1"/>
      <p:bldP spid="238" grpId="0"/>
      <p:bldP spid="239" grpId="0" animBg="1"/>
      <p:bldP spid="240" grpId="0" animBg="1"/>
      <p:bldP spid="241" grpId="0" animBg="1"/>
      <p:bldP spid="2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16D2C-B16F-6AD0-F02D-F3D6EDCE3F45}"/>
              </a:ext>
            </a:extLst>
          </p:cNvPr>
          <p:cNvSpPr>
            <a:spLocks noGrp="1"/>
          </p:cNvSpPr>
          <p:nvPr>
            <p:ph type="title"/>
          </p:nvPr>
        </p:nvSpPr>
        <p:spPr/>
        <p:txBody>
          <a:bodyPr>
            <a:normAutofit/>
          </a:bodyPr>
          <a:lstStyle/>
          <a:p>
            <a:r>
              <a:rPr lang="en-US" sz="5500" dirty="0"/>
              <a:t>Connectionless Transport - UDP</a:t>
            </a:r>
          </a:p>
        </p:txBody>
      </p:sp>
      <p:sp>
        <p:nvSpPr>
          <p:cNvPr id="5" name="Text Placeholder 4">
            <a:extLst>
              <a:ext uri="{FF2B5EF4-FFF2-40B4-BE49-F238E27FC236}">
                <a16:creationId xmlns:a16="http://schemas.microsoft.com/office/drawing/2014/main" id="{97EEA01F-AD84-2E7A-06A6-07C701EF8D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694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Connectionless Transport - UDP</a:t>
            </a:r>
            <a:endParaRPr lang="en-US" dirty="0"/>
          </a:p>
        </p:txBody>
      </p:sp>
      <p:sp>
        <p:nvSpPr>
          <p:cNvPr id="3" name="Content Placeholder 2"/>
          <p:cNvSpPr>
            <a:spLocks noGrp="1"/>
          </p:cNvSpPr>
          <p:nvPr>
            <p:ph idx="1"/>
          </p:nvPr>
        </p:nvSpPr>
        <p:spPr/>
        <p:txBody>
          <a:bodyPr/>
          <a:lstStyle/>
          <a:p>
            <a:pPr algn="just"/>
            <a:r>
              <a:rPr lang="en-US" dirty="0">
                <a:solidFill>
                  <a:schemeClr val="accent6"/>
                </a:solidFill>
              </a:rPr>
              <a:t>User Datagram Protocol </a:t>
            </a:r>
            <a:r>
              <a:rPr lang="en-US" dirty="0"/>
              <a:t>– Transport layer protocol.</a:t>
            </a:r>
          </a:p>
          <a:p>
            <a:pPr algn="just"/>
            <a:r>
              <a:rPr lang="en-US" dirty="0"/>
              <a:t>It takes message from application process, attach </a:t>
            </a:r>
            <a:r>
              <a:rPr lang="en-US" dirty="0">
                <a:solidFill>
                  <a:schemeClr val="accent6"/>
                </a:solidFill>
              </a:rPr>
              <a:t>source &amp; destination port# </a:t>
            </a:r>
            <a:r>
              <a:rPr lang="en-US" dirty="0"/>
              <a:t>for </a:t>
            </a:r>
            <a:r>
              <a:rPr lang="en-US" dirty="0">
                <a:solidFill>
                  <a:schemeClr val="accent6"/>
                </a:solidFill>
              </a:rPr>
              <a:t>Multiplexing/Demultiplexing </a:t>
            </a:r>
            <a:r>
              <a:rPr lang="en-US" dirty="0"/>
              <a:t>then pass to network layer.</a:t>
            </a:r>
          </a:p>
          <a:p>
            <a:pPr algn="just"/>
            <a:r>
              <a:rPr lang="en-US" dirty="0"/>
              <a:t>Making best effort to deliver the segment.</a:t>
            </a:r>
          </a:p>
          <a:p>
            <a:pPr algn="just"/>
            <a:r>
              <a:rPr lang="en-US" dirty="0">
                <a:solidFill>
                  <a:schemeClr val="accent6"/>
                </a:solidFill>
              </a:rPr>
              <a:t>No handshaking </a:t>
            </a:r>
            <a:r>
              <a:rPr lang="en-US" dirty="0"/>
              <a:t>between sender and receiver in transport layer.</a:t>
            </a:r>
          </a:p>
          <a:p>
            <a:pPr algn="just"/>
            <a:r>
              <a:rPr lang="en-US" dirty="0"/>
              <a:t>So, that UDP is connectionless protocol. E.g. DNS, SNMP, RIP</a:t>
            </a:r>
          </a:p>
          <a:p>
            <a:pPr algn="just"/>
            <a:r>
              <a:rPr lang="en-US" dirty="0"/>
              <a:t>UDP used in </a:t>
            </a:r>
            <a:r>
              <a:rPr lang="en-US" dirty="0">
                <a:solidFill>
                  <a:schemeClr val="accent6"/>
                </a:solidFill>
              </a:rPr>
              <a:t>streaming multimedia </a:t>
            </a:r>
            <a:r>
              <a:rPr lang="en-US" dirty="0"/>
              <a:t>apps (loss tolerant, rate sensitive).</a:t>
            </a:r>
          </a:p>
          <a:p>
            <a:pPr algn="just"/>
            <a:endParaRPr lang="en-US" dirty="0"/>
          </a:p>
          <a:p>
            <a:pPr algn="just"/>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l="4445" t="3125" r="4445" b="6250"/>
          <a:stretch/>
        </p:blipFill>
        <p:spPr>
          <a:xfrm>
            <a:off x="3377979" y="4268954"/>
            <a:ext cx="5436042" cy="1922526"/>
          </a:xfrm>
          <a:prstGeom prst="rect">
            <a:avLst/>
          </a:prstGeom>
        </p:spPr>
      </p:pic>
    </p:spTree>
    <p:extLst>
      <p:ext uri="{BB962C8B-B14F-4D97-AF65-F5344CB8AC3E}">
        <p14:creationId xmlns:p14="http://schemas.microsoft.com/office/powerpoint/2010/main" val="1438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Segment - Header</a:t>
            </a:r>
          </a:p>
        </p:txBody>
      </p:sp>
      <p:sp>
        <p:nvSpPr>
          <p:cNvPr id="3" name="Content Placeholder 2">
            <a:extLst>
              <a:ext uri="{FF2B5EF4-FFF2-40B4-BE49-F238E27FC236}">
                <a16:creationId xmlns:a16="http://schemas.microsoft.com/office/drawing/2014/main" id="{77D2B435-44A5-702F-40A2-BC8CAE0FFDBA}"/>
              </a:ext>
            </a:extLst>
          </p:cNvPr>
          <p:cNvSpPr>
            <a:spLocks noGrp="1"/>
          </p:cNvSpPr>
          <p:nvPr>
            <p:ph idx="1"/>
          </p:nvPr>
        </p:nvSpPr>
        <p:spPr/>
        <p:txBody>
          <a:bodyPr/>
          <a:lstStyle/>
          <a:p>
            <a:endParaRPr lang="en-US" dirty="0"/>
          </a:p>
        </p:txBody>
      </p:sp>
      <p:sp>
        <p:nvSpPr>
          <p:cNvPr id="56" name="Rectangle 7"/>
          <p:cNvSpPr>
            <a:spLocks noChangeArrowheads="1"/>
          </p:cNvSpPr>
          <p:nvPr/>
        </p:nvSpPr>
        <p:spPr bwMode="auto">
          <a:xfrm>
            <a:off x="2238376" y="1852613"/>
            <a:ext cx="3324225" cy="3200400"/>
          </a:xfrm>
          <a:prstGeom prst="rect">
            <a:avLst/>
          </a:prstGeom>
          <a:solidFill>
            <a:srgbClr val="C00000"/>
          </a:solidFill>
          <a:ln>
            <a:noFill/>
          </a:ln>
          <a:effectLst/>
        </p:spPr>
        <p:txBody>
          <a:bodyPr wrap="none" anchor="ctr"/>
          <a:lstStyle/>
          <a:p>
            <a:pPr algn="ctr" eaLnBrk="0" fontAlgn="base" hangingPunct="0">
              <a:spcBef>
                <a:spcPct val="0"/>
              </a:spcBef>
              <a:spcAft>
                <a:spcPct val="0"/>
              </a:spcAft>
              <a:defRPr/>
            </a:pPr>
            <a:endParaRPr lang="en-US" sz="1600">
              <a:solidFill>
                <a:srgbClr val="000000"/>
              </a:solidFill>
              <a:ea typeface="ＭＳ Ｐゴシック" charset="0"/>
            </a:endParaRPr>
          </a:p>
        </p:txBody>
      </p:sp>
      <p:sp>
        <p:nvSpPr>
          <p:cNvPr id="57" name="Rectangle 8"/>
          <p:cNvSpPr>
            <a:spLocks noChangeArrowheads="1"/>
          </p:cNvSpPr>
          <p:nvPr/>
        </p:nvSpPr>
        <p:spPr bwMode="auto">
          <a:xfrm>
            <a:off x="2162176" y="1947863"/>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kern="0">
              <a:solidFill>
                <a:srgbClr val="000000"/>
              </a:solidFill>
              <a:ea typeface="ＭＳ Ｐゴシック" charset="0"/>
            </a:endParaRPr>
          </a:p>
        </p:txBody>
      </p:sp>
      <p:sp>
        <p:nvSpPr>
          <p:cNvPr id="58" name="Text Box 9"/>
          <p:cNvSpPr txBox="1">
            <a:spLocks noChangeArrowheads="1"/>
          </p:cNvSpPr>
          <p:nvPr/>
        </p:nvSpPr>
        <p:spPr bwMode="auto">
          <a:xfrm>
            <a:off x="2267005" y="1960563"/>
            <a:ext cx="143340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source port #</a:t>
            </a:r>
            <a:endParaRPr lang="en-US" sz="2400" kern="0">
              <a:solidFill>
                <a:srgbClr val="000000"/>
              </a:solidFill>
              <a:latin typeface="+mn-lt"/>
            </a:endParaRPr>
          </a:p>
        </p:txBody>
      </p:sp>
      <p:sp>
        <p:nvSpPr>
          <p:cNvPr id="59" name="Text Box 10"/>
          <p:cNvSpPr txBox="1">
            <a:spLocks noChangeArrowheads="1"/>
          </p:cNvSpPr>
          <p:nvPr/>
        </p:nvSpPr>
        <p:spPr bwMode="auto">
          <a:xfrm>
            <a:off x="4046875" y="1960563"/>
            <a:ext cx="12105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dest port #</a:t>
            </a:r>
          </a:p>
        </p:txBody>
      </p:sp>
      <p:sp>
        <p:nvSpPr>
          <p:cNvPr id="60" name="Line 11"/>
          <p:cNvSpPr>
            <a:spLocks noChangeShapeType="1"/>
          </p:cNvSpPr>
          <p:nvPr/>
        </p:nvSpPr>
        <p:spPr bwMode="auto">
          <a:xfrm flipV="1">
            <a:off x="2152650" y="2347913"/>
            <a:ext cx="33289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1" name="Line 12"/>
          <p:cNvSpPr>
            <a:spLocks noChangeShapeType="1"/>
          </p:cNvSpPr>
          <p:nvPr/>
        </p:nvSpPr>
        <p:spPr bwMode="auto">
          <a:xfrm flipV="1">
            <a:off x="2143126" y="2747963"/>
            <a:ext cx="33242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2" name="Line 13"/>
          <p:cNvSpPr>
            <a:spLocks noChangeShapeType="1"/>
          </p:cNvSpPr>
          <p:nvPr/>
        </p:nvSpPr>
        <p:spPr bwMode="auto">
          <a:xfrm flipV="1">
            <a:off x="3800475" y="1947864"/>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3" name="Text Box 14"/>
          <p:cNvSpPr txBox="1">
            <a:spLocks noChangeArrowheads="1"/>
          </p:cNvSpPr>
          <p:nvPr/>
        </p:nvSpPr>
        <p:spPr bwMode="auto">
          <a:xfrm>
            <a:off x="3334876" y="1482725"/>
            <a:ext cx="8835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32 bits</a:t>
            </a:r>
          </a:p>
        </p:txBody>
      </p:sp>
      <p:sp>
        <p:nvSpPr>
          <p:cNvPr id="64" name="Line 15"/>
          <p:cNvSpPr>
            <a:spLocks noChangeShapeType="1"/>
          </p:cNvSpPr>
          <p:nvPr/>
        </p:nvSpPr>
        <p:spPr bwMode="auto">
          <a:xfrm>
            <a:off x="4257675" y="1714501"/>
            <a:ext cx="1200150" cy="476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5" name="Line 16"/>
          <p:cNvSpPr>
            <a:spLocks noChangeShapeType="1"/>
          </p:cNvSpPr>
          <p:nvPr/>
        </p:nvSpPr>
        <p:spPr bwMode="auto">
          <a:xfrm rot="10800000">
            <a:off x="2147888" y="1724025"/>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6" name="Text Box 17"/>
          <p:cNvSpPr txBox="1">
            <a:spLocks noChangeArrowheads="1"/>
          </p:cNvSpPr>
          <p:nvPr/>
        </p:nvSpPr>
        <p:spPr bwMode="auto">
          <a:xfrm>
            <a:off x="3045484" y="3306764"/>
            <a:ext cx="130837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application</a:t>
            </a:r>
          </a:p>
          <a:p>
            <a:pPr algn="ctr" eaLnBrk="0" fontAlgn="base" hangingPunct="0">
              <a:spcBef>
                <a:spcPct val="0"/>
              </a:spcBef>
              <a:spcAft>
                <a:spcPct val="0"/>
              </a:spcAft>
              <a:defRPr/>
            </a:pPr>
            <a:r>
              <a:rPr lang="en-US" sz="2000" kern="0">
                <a:solidFill>
                  <a:srgbClr val="000000"/>
                </a:solidFill>
                <a:latin typeface="+mn-lt"/>
              </a:rPr>
              <a:t>data </a:t>
            </a:r>
          </a:p>
          <a:p>
            <a:pPr algn="ctr" eaLnBrk="0" fontAlgn="base" hangingPunct="0">
              <a:spcBef>
                <a:spcPct val="0"/>
              </a:spcBef>
              <a:spcAft>
                <a:spcPct val="0"/>
              </a:spcAft>
              <a:defRPr/>
            </a:pPr>
            <a:r>
              <a:rPr lang="en-US" sz="2000" kern="0">
                <a:solidFill>
                  <a:srgbClr val="000000"/>
                </a:solidFill>
                <a:latin typeface="+mn-lt"/>
              </a:rPr>
              <a:t>(payload)</a:t>
            </a:r>
            <a:endParaRPr lang="en-US" sz="2400" kern="0">
              <a:solidFill>
                <a:srgbClr val="000000"/>
              </a:solidFill>
              <a:latin typeface="+mn-lt"/>
            </a:endParaRPr>
          </a:p>
        </p:txBody>
      </p:sp>
      <p:sp>
        <p:nvSpPr>
          <p:cNvPr id="67" name="Text Box 19"/>
          <p:cNvSpPr txBox="1">
            <a:spLocks noChangeArrowheads="1"/>
          </p:cNvSpPr>
          <p:nvPr/>
        </p:nvSpPr>
        <p:spPr bwMode="auto">
          <a:xfrm>
            <a:off x="2672013" y="5222875"/>
            <a:ext cx="23775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latin typeface="+mn-lt"/>
              </a:rPr>
              <a:t>UDP segment format</a:t>
            </a:r>
            <a:endParaRPr lang="en-US" sz="2400" kern="0">
              <a:solidFill>
                <a:srgbClr val="000000"/>
              </a:solidFill>
              <a:latin typeface="+mn-lt"/>
            </a:endParaRPr>
          </a:p>
        </p:txBody>
      </p:sp>
      <p:sp>
        <p:nvSpPr>
          <p:cNvPr id="68" name="Line 20"/>
          <p:cNvSpPr>
            <a:spLocks noChangeShapeType="1"/>
          </p:cNvSpPr>
          <p:nvPr/>
        </p:nvSpPr>
        <p:spPr bwMode="auto">
          <a:xfrm flipV="1">
            <a:off x="3800475" y="2357439"/>
            <a:ext cx="0" cy="3952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69" name="Text Box 22"/>
          <p:cNvSpPr txBox="1">
            <a:spLocks noChangeArrowheads="1"/>
          </p:cNvSpPr>
          <p:nvPr/>
        </p:nvSpPr>
        <p:spPr bwMode="auto">
          <a:xfrm>
            <a:off x="2575893" y="2351088"/>
            <a:ext cx="75212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000000"/>
                </a:solidFill>
                <a:latin typeface="+mn-lt"/>
              </a:rPr>
              <a:t>length</a:t>
            </a:r>
            <a:endParaRPr lang="en-US" sz="2400" kern="0">
              <a:solidFill>
                <a:srgbClr val="000000"/>
              </a:solidFill>
              <a:latin typeface="+mn-lt"/>
            </a:endParaRPr>
          </a:p>
        </p:txBody>
      </p:sp>
      <p:sp>
        <p:nvSpPr>
          <p:cNvPr id="70" name="Text Box 23"/>
          <p:cNvSpPr txBox="1">
            <a:spLocks noChangeArrowheads="1"/>
          </p:cNvSpPr>
          <p:nvPr/>
        </p:nvSpPr>
        <p:spPr bwMode="auto">
          <a:xfrm>
            <a:off x="4120349" y="2341563"/>
            <a:ext cx="11176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dirty="0">
                <a:solidFill>
                  <a:srgbClr val="000000"/>
                </a:solidFill>
                <a:latin typeface="+mn-lt"/>
              </a:rPr>
              <a:t>checksum</a:t>
            </a:r>
            <a:endParaRPr lang="en-US" sz="2400" kern="0" dirty="0">
              <a:solidFill>
                <a:srgbClr val="000000"/>
              </a:solidFill>
              <a:latin typeface="+mn-lt"/>
            </a:endParaRPr>
          </a:p>
        </p:txBody>
      </p:sp>
      <p:sp>
        <p:nvSpPr>
          <p:cNvPr id="71" name="Text Box 24"/>
          <p:cNvSpPr txBox="1">
            <a:spLocks noChangeArrowheads="1"/>
          </p:cNvSpPr>
          <p:nvPr/>
        </p:nvSpPr>
        <p:spPr bwMode="auto">
          <a:xfrm>
            <a:off x="6096000" y="1295401"/>
            <a:ext cx="3200400"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eaLnBrk="0" fontAlgn="base" hangingPunct="0">
              <a:spcBef>
                <a:spcPct val="0"/>
              </a:spcBef>
              <a:spcAft>
                <a:spcPct val="0"/>
              </a:spcAft>
              <a:defRPr/>
            </a:pPr>
            <a:r>
              <a:rPr lang="en-US" sz="1800" kern="0" dirty="0">
                <a:solidFill>
                  <a:srgbClr val="000000"/>
                </a:solidFill>
                <a:latin typeface="+mn-lt"/>
              </a:rPr>
              <a:t>length (in bytes)</a:t>
            </a:r>
          </a:p>
          <a:p>
            <a:pPr eaLnBrk="0" fontAlgn="base" hangingPunct="0">
              <a:spcBef>
                <a:spcPct val="0"/>
              </a:spcBef>
              <a:spcAft>
                <a:spcPct val="0"/>
              </a:spcAft>
              <a:defRPr/>
            </a:pPr>
            <a:r>
              <a:rPr lang="en-US" sz="1800" kern="0" dirty="0">
                <a:solidFill>
                  <a:srgbClr val="000000"/>
                </a:solidFill>
                <a:latin typeface="+mn-lt"/>
              </a:rPr>
              <a:t>UDP segment - including header</a:t>
            </a:r>
            <a:endParaRPr lang="en-US" sz="2400" kern="0" dirty="0">
              <a:solidFill>
                <a:srgbClr val="000000"/>
              </a:solidFill>
              <a:latin typeface="+mn-lt"/>
            </a:endParaRPr>
          </a:p>
        </p:txBody>
      </p:sp>
      <p:sp>
        <p:nvSpPr>
          <p:cNvPr id="72" name="Line 25"/>
          <p:cNvSpPr>
            <a:spLocks noChangeShapeType="1"/>
          </p:cNvSpPr>
          <p:nvPr/>
        </p:nvSpPr>
        <p:spPr bwMode="auto">
          <a:xfrm flipH="1">
            <a:off x="3402014" y="1631950"/>
            <a:ext cx="2873375" cy="89535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73" name="Rectangle 26"/>
          <p:cNvSpPr txBox="1">
            <a:spLocks noChangeArrowheads="1"/>
          </p:cNvSpPr>
          <p:nvPr/>
        </p:nvSpPr>
        <p:spPr bwMode="auto">
          <a:xfrm>
            <a:off x="6443495" y="2453839"/>
            <a:ext cx="5225495" cy="3169145"/>
          </a:xfrm>
          <a:prstGeom prst="rect">
            <a:avLst/>
          </a:prstGeom>
          <a:noFill/>
          <a:ln w="28575">
            <a:solidFill>
              <a:schemeClr val="accent6"/>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charset="2"/>
              <a:buChar char="v"/>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Wingdings"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algn="just">
              <a:buClr>
                <a:schemeClr val="accent6"/>
              </a:buClr>
              <a:buFont typeface="Wingdings" pitchFamily="2" charset="2"/>
              <a:buChar char="ü"/>
              <a:defRPr/>
            </a:pPr>
            <a:r>
              <a:rPr lang="en-US" sz="2400" kern="0" dirty="0">
                <a:solidFill>
                  <a:srgbClr val="000000"/>
                </a:solidFill>
                <a:cs typeface=""/>
              </a:rPr>
              <a:t>No connection establishment (so there is no delay).</a:t>
            </a:r>
          </a:p>
          <a:p>
            <a:pPr algn="just">
              <a:buClr>
                <a:schemeClr val="accent6"/>
              </a:buClr>
              <a:buFont typeface="Wingdings" pitchFamily="2" charset="2"/>
              <a:buChar char="ü"/>
              <a:defRPr/>
            </a:pPr>
            <a:r>
              <a:rPr lang="en-US" sz="2400" kern="0" dirty="0">
                <a:solidFill>
                  <a:srgbClr val="000000"/>
                </a:solidFill>
                <a:cs typeface=""/>
              </a:rPr>
              <a:t>Simple: No connection state at sender, receiver (like seq parameter, ack parameter)</a:t>
            </a:r>
          </a:p>
          <a:p>
            <a:pPr algn="just">
              <a:buClr>
                <a:schemeClr val="accent6"/>
              </a:buClr>
              <a:buFont typeface="Wingdings" pitchFamily="2" charset="2"/>
              <a:buChar char="ü"/>
              <a:defRPr/>
            </a:pPr>
            <a:r>
              <a:rPr lang="en-US" sz="2400" kern="0" dirty="0">
                <a:solidFill>
                  <a:srgbClr val="000000"/>
                </a:solidFill>
                <a:cs typeface=""/>
              </a:rPr>
              <a:t>Small header size</a:t>
            </a:r>
          </a:p>
          <a:p>
            <a:pPr algn="just">
              <a:buClr>
                <a:schemeClr val="accent6"/>
              </a:buClr>
              <a:buFont typeface="Wingdings" pitchFamily="2" charset="2"/>
              <a:buChar char="ü"/>
              <a:defRPr/>
            </a:pPr>
            <a:r>
              <a:rPr lang="en-US" sz="2400" kern="0" dirty="0">
                <a:solidFill>
                  <a:srgbClr val="000000"/>
                </a:solidFill>
                <a:cs typeface=""/>
              </a:rPr>
              <a:t>No congestion control: </a:t>
            </a:r>
          </a:p>
          <a:p>
            <a:pPr lvl="1" algn="just">
              <a:buClr>
                <a:schemeClr val="accent6"/>
              </a:buClr>
              <a:defRPr/>
            </a:pPr>
            <a:r>
              <a:rPr lang="en-US" sz="2000" kern="0" dirty="0">
                <a:solidFill>
                  <a:srgbClr val="000000"/>
                </a:solidFill>
                <a:cs typeface=""/>
              </a:rPr>
              <a:t>UDP can blast away as fast as desired</a:t>
            </a:r>
          </a:p>
          <a:p>
            <a:pPr lvl="1" algn="just">
              <a:buClr>
                <a:schemeClr val="accent6"/>
              </a:buClr>
              <a:defRPr/>
            </a:pPr>
            <a:r>
              <a:rPr lang="en-US" sz="2000" kern="0" dirty="0">
                <a:solidFill>
                  <a:srgbClr val="000000"/>
                </a:solidFill>
                <a:cs typeface=""/>
              </a:rPr>
              <a:t>Can function in case of congestion</a:t>
            </a:r>
          </a:p>
        </p:txBody>
      </p:sp>
      <p:sp>
        <p:nvSpPr>
          <p:cNvPr id="75" name="Text Box 28"/>
          <p:cNvSpPr txBox="1">
            <a:spLocks noChangeArrowheads="1"/>
          </p:cNvSpPr>
          <p:nvPr/>
        </p:nvSpPr>
        <p:spPr bwMode="auto">
          <a:xfrm>
            <a:off x="7905982" y="2013207"/>
            <a:ext cx="1620958" cy="4406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lnSpc>
                <a:spcPct val="80000"/>
              </a:lnSpc>
              <a:spcBef>
                <a:spcPct val="20000"/>
              </a:spcBef>
              <a:spcAft>
                <a:spcPct val="0"/>
              </a:spcAft>
              <a:buClr>
                <a:srgbClr val="000099"/>
              </a:buClr>
              <a:buSzPct val="65000"/>
              <a:defRPr/>
            </a:pPr>
            <a:r>
              <a:rPr lang="en-US" sz="2800" kern="0" dirty="0">
                <a:solidFill>
                  <a:srgbClr val="CC0000"/>
                </a:solidFill>
                <a:latin typeface="+mn-lt"/>
              </a:rPr>
              <a:t>Why UDP?</a:t>
            </a:r>
            <a:endParaRPr lang="en-US" kern="0" dirty="0">
              <a:solidFill>
                <a:srgbClr val="000000"/>
              </a:solidFill>
              <a:latin typeface="+mn-lt"/>
            </a:endParaRPr>
          </a:p>
        </p:txBody>
      </p:sp>
    </p:spTree>
    <p:extLst>
      <p:ext uri="{BB962C8B-B14F-4D97-AF65-F5344CB8AC3E}">
        <p14:creationId xmlns:p14="http://schemas.microsoft.com/office/powerpoint/2010/main" val="11557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xEl>
                                              <p:pRg st="4" end="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P spid="60" grpId="0" animBg="1"/>
      <p:bldP spid="61" grpId="0" animBg="1"/>
      <p:bldP spid="62" grpId="0" animBg="1"/>
      <p:bldP spid="63" grpId="0"/>
      <p:bldP spid="64" grpId="0" animBg="1"/>
      <p:bldP spid="65" grpId="0" animBg="1"/>
      <p:bldP spid="66" grpId="0"/>
      <p:bldP spid="67" grpId="0"/>
      <p:bldP spid="68" grpId="0" animBg="1"/>
      <p:bldP spid="69" grpId="0"/>
      <p:bldP spid="70" grpId="0"/>
      <p:bldP spid="71" grpId="0"/>
      <p:bldP spid="72" grpId="0" animBg="1"/>
      <p:bldP spid="73" grpId="0" build="allAtOnce"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UDP - Checksum</a:t>
            </a:r>
            <a:endParaRPr lang="en-US" dirty="0"/>
          </a:p>
        </p:txBody>
      </p:sp>
      <p:sp>
        <p:nvSpPr>
          <p:cNvPr id="3" name="Content Placeholder 2"/>
          <p:cNvSpPr>
            <a:spLocks noGrp="1"/>
          </p:cNvSpPr>
          <p:nvPr>
            <p:ph idx="1"/>
          </p:nvPr>
        </p:nvSpPr>
        <p:spPr/>
        <p:txBody>
          <a:bodyPr>
            <a:noAutofit/>
          </a:bodyPr>
          <a:lstStyle/>
          <a:p>
            <a:r>
              <a:rPr lang="en-US" dirty="0"/>
              <a:t>Checksum is used to </a:t>
            </a:r>
            <a:r>
              <a:rPr lang="en-US" dirty="0">
                <a:solidFill>
                  <a:schemeClr val="accent6"/>
                </a:solidFill>
              </a:rPr>
              <a:t>detect errors </a:t>
            </a:r>
            <a:r>
              <a:rPr lang="en-US" dirty="0"/>
              <a:t>in transmitted segment.</a:t>
            </a:r>
          </a:p>
          <a:p>
            <a:r>
              <a:rPr lang="en-US" altLang="en-US" b="1" dirty="0">
                <a:solidFill>
                  <a:schemeClr val="accent6"/>
                </a:solidFill>
              </a:rPr>
              <a:t>Sender:</a:t>
            </a:r>
          </a:p>
          <a:p>
            <a:pPr lvl="1"/>
            <a:r>
              <a:rPr lang="en-US" altLang="en-US" dirty="0"/>
              <a:t>Take segment contents, including header fields,  as sequence of 16-bit integers.</a:t>
            </a:r>
          </a:p>
          <a:p>
            <a:pPr lvl="1"/>
            <a:r>
              <a:rPr lang="en-US" altLang="en-US" dirty="0"/>
              <a:t>Checksum: addition (one</a:t>
            </a:r>
            <a:r>
              <a:rPr lang="ja-JP" altLang="en-US" dirty="0"/>
              <a:t>’</a:t>
            </a:r>
            <a:r>
              <a:rPr lang="en-US" altLang="ja-JP" dirty="0"/>
              <a:t>s complement sum) of segment contents.</a:t>
            </a:r>
          </a:p>
          <a:p>
            <a:pPr lvl="1"/>
            <a:r>
              <a:rPr lang="en-US" altLang="en-US" dirty="0"/>
              <a:t>Sender puts checksum value into UDP checksum field.</a:t>
            </a:r>
          </a:p>
          <a:p>
            <a:r>
              <a:rPr lang="en-US" altLang="en-US" b="1" dirty="0">
                <a:solidFill>
                  <a:schemeClr val="accent6"/>
                </a:solidFill>
              </a:rPr>
              <a:t>Receiver:</a:t>
            </a:r>
          </a:p>
          <a:p>
            <a:pPr lvl="1"/>
            <a:r>
              <a:rPr lang="en-US" altLang="en-US" dirty="0"/>
              <a:t>Compute checksum of received segment.</a:t>
            </a:r>
          </a:p>
          <a:p>
            <a:pPr lvl="1"/>
            <a:r>
              <a:rPr lang="en-US" altLang="en-US" dirty="0"/>
              <a:t>Check if computed checksum equals checksum field value:</a:t>
            </a:r>
          </a:p>
          <a:p>
            <a:pPr lvl="2"/>
            <a:r>
              <a:rPr lang="en-US" altLang="en-US" dirty="0"/>
              <a:t>Not equal - error detected</a:t>
            </a:r>
          </a:p>
          <a:p>
            <a:pPr lvl="2"/>
            <a:r>
              <a:rPr lang="en-US" altLang="en-US" dirty="0"/>
              <a:t>Equal - no error detected</a:t>
            </a:r>
            <a:endParaRPr lang="en-US" dirty="0"/>
          </a:p>
        </p:txBody>
      </p:sp>
    </p:spTree>
    <p:extLst>
      <p:ext uri="{BB962C8B-B14F-4D97-AF65-F5344CB8AC3E}">
        <p14:creationId xmlns:p14="http://schemas.microsoft.com/office/powerpoint/2010/main" val="12557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Checksum</a:t>
            </a:r>
          </a:p>
        </p:txBody>
      </p:sp>
      <p:sp>
        <p:nvSpPr>
          <p:cNvPr id="3" name="Content Placeholder 2"/>
          <p:cNvSpPr>
            <a:spLocks noGrp="1"/>
          </p:cNvSpPr>
          <p:nvPr>
            <p:ph idx="1"/>
          </p:nvPr>
        </p:nvSpPr>
        <p:spPr>
          <a:xfrm>
            <a:off x="131180" y="863444"/>
            <a:ext cx="11929641" cy="559056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dirty="0">
                <a:solidFill>
                  <a:srgbClr val="C00000"/>
                </a:solidFill>
              </a:rPr>
              <a:t>Goal:</a:t>
            </a:r>
            <a:r>
              <a:rPr lang="en-US" dirty="0"/>
              <a:t> To detect error (i.e. flipped bits) in transmitted segment</a:t>
            </a:r>
          </a:p>
          <a:p>
            <a:r>
              <a:rPr lang="en-US" dirty="0"/>
              <a:t>For example:</a:t>
            </a:r>
          </a:p>
          <a:p>
            <a:endParaRPr lang="en-US" dirty="0"/>
          </a:p>
          <a:p>
            <a:endParaRPr lang="en-US" dirty="0"/>
          </a:p>
          <a:p>
            <a:endParaRPr lang="en-US" dirty="0"/>
          </a:p>
          <a:p>
            <a:endParaRPr lang="en-US" dirty="0"/>
          </a:p>
          <a:p>
            <a:endParaRPr lang="en-US" dirty="0"/>
          </a:p>
          <a:p>
            <a:endParaRPr lang="en-US" dirty="0"/>
          </a:p>
          <a:p>
            <a:endParaRPr lang="en-US" dirty="0"/>
          </a:p>
          <a:p>
            <a:r>
              <a:rPr lang="en-US" dirty="0"/>
              <a:t>If checksum is different then, there is a problem in data received</a:t>
            </a:r>
          </a:p>
          <a:p>
            <a:endParaRPr lang="en-US" dirty="0"/>
          </a:p>
          <a:p>
            <a:endParaRPr lang="en-US" dirty="0"/>
          </a:p>
        </p:txBody>
      </p:sp>
      <p:sp>
        <p:nvSpPr>
          <p:cNvPr id="13" name="Text Box 8"/>
          <p:cNvSpPr txBox="1">
            <a:spLocks noChangeArrowheads="1"/>
          </p:cNvSpPr>
          <p:nvPr/>
        </p:nvSpPr>
        <p:spPr bwMode="auto">
          <a:xfrm>
            <a:off x="3246555" y="2206756"/>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5</a:t>
            </a:r>
          </a:p>
        </p:txBody>
      </p:sp>
      <p:sp>
        <p:nvSpPr>
          <p:cNvPr id="14" name="Text Box 9"/>
          <p:cNvSpPr txBox="1">
            <a:spLocks noChangeArrowheads="1"/>
          </p:cNvSpPr>
          <p:nvPr/>
        </p:nvSpPr>
        <p:spPr bwMode="auto">
          <a:xfrm>
            <a:off x="1185862" y="2206104"/>
            <a:ext cx="147027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Transmitted:</a:t>
            </a:r>
          </a:p>
        </p:txBody>
      </p:sp>
      <p:sp>
        <p:nvSpPr>
          <p:cNvPr id="6" name="TextBox 5"/>
          <p:cNvSpPr txBox="1"/>
          <p:nvPr/>
        </p:nvSpPr>
        <p:spPr>
          <a:xfrm>
            <a:off x="2971801" y="1676401"/>
            <a:ext cx="1172116" cy="369332"/>
          </a:xfrm>
          <a:prstGeom prst="rect">
            <a:avLst/>
          </a:prstGeom>
          <a:noFill/>
        </p:spPr>
        <p:txBody>
          <a:bodyPr wrap="none" rtlCol="0">
            <a:spAutoFit/>
          </a:bodyPr>
          <a:lstStyle/>
          <a:p>
            <a:r>
              <a:rPr lang="en-US" dirty="0"/>
              <a:t>1</a:t>
            </a:r>
            <a:r>
              <a:rPr lang="en-US" baseline="30000" dirty="0"/>
              <a:t>st</a:t>
            </a:r>
            <a:r>
              <a:rPr lang="en-US" dirty="0"/>
              <a:t> number</a:t>
            </a:r>
          </a:p>
        </p:txBody>
      </p:sp>
      <p:sp>
        <p:nvSpPr>
          <p:cNvPr id="24" name="TextBox 23"/>
          <p:cNvSpPr txBox="1"/>
          <p:nvPr/>
        </p:nvSpPr>
        <p:spPr>
          <a:xfrm>
            <a:off x="4370807" y="1695822"/>
            <a:ext cx="1268296" cy="369332"/>
          </a:xfrm>
          <a:prstGeom prst="rect">
            <a:avLst/>
          </a:prstGeom>
          <a:noFill/>
        </p:spPr>
        <p:txBody>
          <a:bodyPr wrap="none" rtlCol="0">
            <a:spAutoFit/>
          </a:bodyPr>
          <a:lstStyle/>
          <a:p>
            <a:r>
              <a:rPr lang="en-US" dirty="0"/>
              <a:t>2nd number</a:t>
            </a:r>
          </a:p>
        </p:txBody>
      </p:sp>
      <p:sp>
        <p:nvSpPr>
          <p:cNvPr id="26" name="Text Box 8">
            <a:extLst>
              <a:ext uri="{FF2B5EF4-FFF2-40B4-BE49-F238E27FC236}">
                <a16:creationId xmlns:a16="http://schemas.microsoft.com/office/drawing/2014/main" id="{532BFA66-0B3F-4177-AE78-89ECAAA15487}"/>
              </a:ext>
            </a:extLst>
          </p:cNvPr>
          <p:cNvSpPr txBox="1">
            <a:spLocks noChangeArrowheads="1"/>
          </p:cNvSpPr>
          <p:nvPr/>
        </p:nvSpPr>
        <p:spPr bwMode="auto">
          <a:xfrm>
            <a:off x="4834876" y="2206105"/>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6</a:t>
            </a:r>
          </a:p>
        </p:txBody>
      </p:sp>
      <p:sp>
        <p:nvSpPr>
          <p:cNvPr id="27" name="TextBox 26">
            <a:extLst>
              <a:ext uri="{FF2B5EF4-FFF2-40B4-BE49-F238E27FC236}">
                <a16:creationId xmlns:a16="http://schemas.microsoft.com/office/drawing/2014/main" id="{01930B4A-FB69-40A2-A515-D5F2192B695B}"/>
              </a:ext>
            </a:extLst>
          </p:cNvPr>
          <p:cNvSpPr txBox="1"/>
          <p:nvPr/>
        </p:nvSpPr>
        <p:spPr>
          <a:xfrm>
            <a:off x="6500141" y="1666502"/>
            <a:ext cx="590226" cy="369332"/>
          </a:xfrm>
          <a:prstGeom prst="rect">
            <a:avLst/>
          </a:prstGeom>
          <a:noFill/>
        </p:spPr>
        <p:txBody>
          <a:bodyPr wrap="none" rtlCol="0">
            <a:spAutoFit/>
          </a:bodyPr>
          <a:lstStyle/>
          <a:p>
            <a:r>
              <a:rPr lang="en-US" dirty="0"/>
              <a:t>Sum</a:t>
            </a:r>
          </a:p>
        </p:txBody>
      </p:sp>
      <p:sp>
        <p:nvSpPr>
          <p:cNvPr id="28" name="Text Box 8">
            <a:extLst>
              <a:ext uri="{FF2B5EF4-FFF2-40B4-BE49-F238E27FC236}">
                <a16:creationId xmlns:a16="http://schemas.microsoft.com/office/drawing/2014/main" id="{D4080E45-11EB-419A-ADD2-F1636BC2A206}"/>
              </a:ext>
            </a:extLst>
          </p:cNvPr>
          <p:cNvSpPr txBox="1">
            <a:spLocks noChangeArrowheads="1"/>
          </p:cNvSpPr>
          <p:nvPr/>
        </p:nvSpPr>
        <p:spPr bwMode="auto">
          <a:xfrm>
            <a:off x="6625175" y="2206104"/>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11</a:t>
            </a:r>
          </a:p>
        </p:txBody>
      </p:sp>
      <p:sp>
        <p:nvSpPr>
          <p:cNvPr id="29" name="Text Box 8">
            <a:extLst>
              <a:ext uri="{FF2B5EF4-FFF2-40B4-BE49-F238E27FC236}">
                <a16:creationId xmlns:a16="http://schemas.microsoft.com/office/drawing/2014/main" id="{F888D94B-E94F-4BEE-A24F-2E4EEF36D333}"/>
              </a:ext>
            </a:extLst>
          </p:cNvPr>
          <p:cNvSpPr txBox="1">
            <a:spLocks noChangeArrowheads="1"/>
          </p:cNvSpPr>
          <p:nvPr/>
        </p:nvSpPr>
        <p:spPr bwMode="auto">
          <a:xfrm>
            <a:off x="3219606" y="3460594"/>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4</a:t>
            </a:r>
          </a:p>
        </p:txBody>
      </p:sp>
      <p:sp>
        <p:nvSpPr>
          <p:cNvPr id="30" name="Text Box 9">
            <a:extLst>
              <a:ext uri="{FF2B5EF4-FFF2-40B4-BE49-F238E27FC236}">
                <a16:creationId xmlns:a16="http://schemas.microsoft.com/office/drawing/2014/main" id="{FD816AE0-A879-4617-9560-E52CDF1BB112}"/>
              </a:ext>
            </a:extLst>
          </p:cNvPr>
          <p:cNvSpPr txBox="1">
            <a:spLocks noChangeArrowheads="1"/>
          </p:cNvSpPr>
          <p:nvPr/>
        </p:nvSpPr>
        <p:spPr bwMode="auto">
          <a:xfrm>
            <a:off x="1192566" y="3548703"/>
            <a:ext cx="11544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Received:</a:t>
            </a:r>
          </a:p>
        </p:txBody>
      </p:sp>
      <p:sp>
        <p:nvSpPr>
          <p:cNvPr id="31" name="Text Box 8">
            <a:extLst>
              <a:ext uri="{FF2B5EF4-FFF2-40B4-BE49-F238E27FC236}">
                <a16:creationId xmlns:a16="http://schemas.microsoft.com/office/drawing/2014/main" id="{48CF62C3-15B6-4CC0-A0CC-D46BD8935475}"/>
              </a:ext>
            </a:extLst>
          </p:cNvPr>
          <p:cNvSpPr txBox="1">
            <a:spLocks noChangeArrowheads="1"/>
          </p:cNvSpPr>
          <p:nvPr/>
        </p:nvSpPr>
        <p:spPr bwMode="auto">
          <a:xfrm>
            <a:off x="4834876" y="3461293"/>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6</a:t>
            </a:r>
          </a:p>
        </p:txBody>
      </p:sp>
      <p:sp>
        <p:nvSpPr>
          <p:cNvPr id="32" name="Text Box 8">
            <a:extLst>
              <a:ext uri="{FF2B5EF4-FFF2-40B4-BE49-F238E27FC236}">
                <a16:creationId xmlns:a16="http://schemas.microsoft.com/office/drawing/2014/main" id="{ACFBA516-2724-408B-891A-4609BBD51474}"/>
              </a:ext>
            </a:extLst>
          </p:cNvPr>
          <p:cNvSpPr txBox="1">
            <a:spLocks noChangeArrowheads="1"/>
          </p:cNvSpPr>
          <p:nvPr/>
        </p:nvSpPr>
        <p:spPr bwMode="auto">
          <a:xfrm>
            <a:off x="6625175" y="345994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400" b="1" dirty="0">
                <a:latin typeface="+mn-lt"/>
              </a:rPr>
              <a:t>11</a:t>
            </a:r>
          </a:p>
        </p:txBody>
      </p:sp>
      <p:sp>
        <p:nvSpPr>
          <p:cNvPr id="4" name="Arrow: Down 3">
            <a:extLst>
              <a:ext uri="{FF2B5EF4-FFF2-40B4-BE49-F238E27FC236}">
                <a16:creationId xmlns:a16="http://schemas.microsoft.com/office/drawing/2014/main" id="{CC657C52-207B-4477-B317-71DF8A7B0B40}"/>
              </a:ext>
            </a:extLst>
          </p:cNvPr>
          <p:cNvSpPr/>
          <p:nvPr/>
        </p:nvSpPr>
        <p:spPr>
          <a:xfrm>
            <a:off x="4630878" y="2722416"/>
            <a:ext cx="668483" cy="636121"/>
          </a:xfrm>
          <a:prstGeom prst="downArrow">
            <a:avLst>
              <a:gd name="adj1" fmla="val 45712"/>
              <a:gd name="adj2" fmla="val 50000"/>
            </a:avLst>
          </a:prstGeom>
          <a:effectLst>
            <a:innerShdw blurRad="63500" dist="50800" dir="5400000">
              <a:prstClr val="black">
                <a:alpha val="50000"/>
              </a:prstClr>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Left Bracket 6">
            <a:extLst>
              <a:ext uri="{FF2B5EF4-FFF2-40B4-BE49-F238E27FC236}">
                <a16:creationId xmlns:a16="http://schemas.microsoft.com/office/drawing/2014/main" id="{F2538A08-DDDC-4698-9CFB-D760897BBA5B}"/>
              </a:ext>
            </a:extLst>
          </p:cNvPr>
          <p:cNvSpPr/>
          <p:nvPr/>
        </p:nvSpPr>
        <p:spPr>
          <a:xfrm rot="16200000">
            <a:off x="4060160" y="2893158"/>
            <a:ext cx="274320" cy="1955428"/>
          </a:xfrm>
          <a:prstGeom prst="leftBracket">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7FCC2EF-6192-4204-BB78-FBDE4AD37EBF}"/>
              </a:ext>
            </a:extLst>
          </p:cNvPr>
          <p:cNvSpPr txBox="1"/>
          <p:nvPr/>
        </p:nvSpPr>
        <p:spPr>
          <a:xfrm>
            <a:off x="3176344" y="4100662"/>
            <a:ext cx="1935145" cy="646331"/>
          </a:xfrm>
          <a:prstGeom prst="rect">
            <a:avLst/>
          </a:prstGeom>
          <a:noFill/>
        </p:spPr>
        <p:txBody>
          <a:bodyPr wrap="none" rtlCol="0">
            <a:spAutoFit/>
          </a:bodyPr>
          <a:lstStyle/>
          <a:p>
            <a:r>
              <a:rPr lang="en-US" dirty="0"/>
              <a:t>Receiver-computed</a:t>
            </a:r>
          </a:p>
          <a:p>
            <a:r>
              <a:rPr lang="en-US" dirty="0"/>
              <a:t>       checksum</a:t>
            </a:r>
          </a:p>
        </p:txBody>
      </p:sp>
      <p:sp>
        <p:nvSpPr>
          <p:cNvPr id="33" name="TextBox 32">
            <a:extLst>
              <a:ext uri="{FF2B5EF4-FFF2-40B4-BE49-F238E27FC236}">
                <a16:creationId xmlns:a16="http://schemas.microsoft.com/office/drawing/2014/main" id="{006B5C9E-C45C-4887-AEC3-A7E85402A3C2}"/>
              </a:ext>
            </a:extLst>
          </p:cNvPr>
          <p:cNvSpPr txBox="1"/>
          <p:nvPr/>
        </p:nvSpPr>
        <p:spPr>
          <a:xfrm>
            <a:off x="6321533" y="4133096"/>
            <a:ext cx="2355132" cy="646331"/>
          </a:xfrm>
          <a:prstGeom prst="rect">
            <a:avLst/>
          </a:prstGeom>
          <a:noFill/>
        </p:spPr>
        <p:txBody>
          <a:bodyPr wrap="none" rtlCol="0">
            <a:spAutoFit/>
          </a:bodyPr>
          <a:lstStyle/>
          <a:p>
            <a:r>
              <a:rPr lang="en-US" dirty="0"/>
              <a:t>Sender-computed </a:t>
            </a:r>
          </a:p>
          <a:p>
            <a:r>
              <a:rPr lang="en-US" dirty="0"/>
              <a:t>checksum (as received)</a:t>
            </a:r>
          </a:p>
        </p:txBody>
      </p:sp>
      <p:sp>
        <p:nvSpPr>
          <p:cNvPr id="34" name="Left Bracket 33">
            <a:extLst>
              <a:ext uri="{FF2B5EF4-FFF2-40B4-BE49-F238E27FC236}">
                <a16:creationId xmlns:a16="http://schemas.microsoft.com/office/drawing/2014/main" id="{5026B402-4C1E-4C43-86A2-E5A0B2D9F338}"/>
              </a:ext>
            </a:extLst>
          </p:cNvPr>
          <p:cNvSpPr/>
          <p:nvPr/>
        </p:nvSpPr>
        <p:spPr>
          <a:xfrm rot="16200000">
            <a:off x="6782541" y="3577651"/>
            <a:ext cx="177526" cy="742326"/>
          </a:xfrm>
          <a:prstGeom prst="leftBracket">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F508C31-905B-4217-8D76-792599B227E0}"/>
                  </a:ext>
                </a:extLst>
              </p:cNvPr>
              <p:cNvSpPr txBox="1"/>
              <p:nvPr/>
            </p:nvSpPr>
            <p:spPr>
              <a:xfrm>
                <a:off x="5516972" y="3609262"/>
                <a:ext cx="6391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n w="12065">
                            <a:solidFill>
                              <a:srgbClr val="C00000"/>
                            </a:solidFill>
                          </a:ln>
                          <a:solidFill>
                            <a:srgbClr val="C00000"/>
                          </a:solidFill>
                          <a:latin typeface="Cambria Math" panose="02040503050406030204" pitchFamily="18" charset="0"/>
                          <a:ea typeface="Cambria Math" panose="02040503050406030204" pitchFamily="18" charset="0"/>
                        </a:rPr>
                        <m:t>≠</m:t>
                      </m:r>
                    </m:oMath>
                  </m:oMathPara>
                </a14:m>
                <a:endParaRPr lang="en-US" sz="2800" dirty="0">
                  <a:ln>
                    <a:solidFill>
                      <a:srgbClr val="C00000"/>
                    </a:solidFill>
                  </a:ln>
                </a:endParaRPr>
              </a:p>
            </p:txBody>
          </p:sp>
        </mc:Choice>
        <mc:Fallback xmlns="">
          <p:sp>
            <p:nvSpPr>
              <p:cNvPr id="35" name="TextBox 34">
                <a:extLst>
                  <a:ext uri="{FF2B5EF4-FFF2-40B4-BE49-F238E27FC236}">
                    <a16:creationId xmlns:a16="http://schemas.microsoft.com/office/drawing/2014/main" id="{8F508C31-905B-4217-8D76-792599B227E0}"/>
                  </a:ext>
                </a:extLst>
              </p:cNvPr>
              <p:cNvSpPr txBox="1">
                <a:spLocks noRot="1" noChangeAspect="1" noMove="1" noResize="1" noEditPoints="1" noAdjustHandles="1" noChangeArrowheads="1" noChangeShapeType="1" noTextEdit="1"/>
              </p:cNvSpPr>
              <p:nvPr/>
            </p:nvSpPr>
            <p:spPr>
              <a:xfrm>
                <a:off x="5516972" y="3609262"/>
                <a:ext cx="639174"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9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500"/>
                                        <p:tgtEl>
                                          <p:spTgt spid="34"/>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26" grpId="0"/>
      <p:bldP spid="27" grpId="0"/>
      <p:bldP spid="28" grpId="0"/>
      <p:bldP spid="29" grpId="0"/>
      <p:bldP spid="30" grpId="0"/>
      <p:bldP spid="31" grpId="0"/>
      <p:bldP spid="32" grpId="0"/>
      <p:bldP spid="4" grpId="0" animBg="1"/>
      <p:bldP spid="7" grpId="0" animBg="1"/>
      <p:bldP spid="8" grpId="0"/>
      <p:bldP spid="33" grpId="0"/>
      <p:bldP spid="34" grpId="0" animBg="1"/>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3416320"/>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Introduction and Transport Layer Services</a:t>
            </a:r>
          </a:p>
          <a:p>
            <a:pPr marL="742950" lvl="1" indent="-285750">
              <a:buFont typeface="Arial" panose="020B0604020202020204" pitchFamily="34" charset="0"/>
              <a:buChar char="•"/>
            </a:pPr>
            <a:r>
              <a:rPr lang="en-US" sz="2400" dirty="0">
                <a:solidFill>
                  <a:schemeClr val="bg1">
                    <a:lumMod val="50000"/>
                  </a:schemeClr>
                </a:solidFill>
              </a:rPr>
              <a:t>Multiplexing and Demultiplexing</a:t>
            </a:r>
          </a:p>
          <a:p>
            <a:pPr marL="742950" lvl="1" indent="-285750">
              <a:buFont typeface="Arial" panose="020B0604020202020204" pitchFamily="34" charset="0"/>
              <a:buChar char="•"/>
            </a:pPr>
            <a:r>
              <a:rPr lang="en-US" sz="2400" dirty="0">
                <a:solidFill>
                  <a:schemeClr val="bg1">
                    <a:lumMod val="50000"/>
                  </a:schemeClr>
                </a:solidFill>
              </a:rPr>
              <a:t>Connectionless Transport (UDP)</a:t>
            </a:r>
          </a:p>
          <a:p>
            <a:pPr marL="742950" lvl="1" indent="-285750">
              <a:buFont typeface="Arial" panose="020B0604020202020204" pitchFamily="34" charset="0"/>
              <a:buChar char="•"/>
            </a:pPr>
            <a:r>
              <a:rPr lang="en-US" sz="2400" dirty="0">
                <a:solidFill>
                  <a:schemeClr val="bg1">
                    <a:lumMod val="50000"/>
                  </a:schemeClr>
                </a:solidFill>
              </a:rPr>
              <a:t>Principles of Reliable Data Transfer</a:t>
            </a:r>
          </a:p>
          <a:p>
            <a:pPr marL="742950" lvl="1" indent="-285750">
              <a:buFont typeface="Arial" panose="020B0604020202020204" pitchFamily="34" charset="0"/>
              <a:buChar char="•"/>
            </a:pPr>
            <a:r>
              <a:rPr lang="en-US" sz="2400" dirty="0">
                <a:solidFill>
                  <a:schemeClr val="bg1">
                    <a:lumMod val="50000"/>
                  </a:schemeClr>
                </a:solidFill>
              </a:rPr>
              <a:t>Concept of Sliding Window Protocol</a:t>
            </a:r>
          </a:p>
          <a:p>
            <a:pPr marL="742950" lvl="1" indent="-285750">
              <a:buFont typeface="Arial" panose="020B0604020202020204" pitchFamily="34" charset="0"/>
              <a:buChar char="•"/>
            </a:pPr>
            <a:r>
              <a:rPr lang="en-US" sz="2400" dirty="0">
                <a:solidFill>
                  <a:schemeClr val="bg1">
                    <a:lumMod val="50000"/>
                  </a:schemeClr>
                </a:solidFill>
              </a:rPr>
              <a:t>Connection oriented Transport (TCP)</a:t>
            </a:r>
          </a:p>
          <a:p>
            <a:pPr marL="742950" lvl="1" indent="-285750">
              <a:buFont typeface="Arial" panose="020B0604020202020204" pitchFamily="34" charset="0"/>
              <a:buChar char="•"/>
            </a:pPr>
            <a:r>
              <a:rPr lang="en-US" sz="2400" dirty="0">
                <a:solidFill>
                  <a:schemeClr val="bg1">
                    <a:lumMod val="50000"/>
                  </a:schemeClr>
                </a:solidFill>
              </a:rPr>
              <a:t>Flow Control</a:t>
            </a:r>
          </a:p>
          <a:p>
            <a:pPr marL="742950" lvl="1" indent="-285750">
              <a:buFont typeface="Arial" panose="020B0604020202020204" pitchFamily="34" charset="0"/>
              <a:buChar char="•"/>
            </a:pPr>
            <a:r>
              <a:rPr lang="en-US" sz="2400" dirty="0">
                <a:solidFill>
                  <a:schemeClr val="bg1">
                    <a:lumMod val="50000"/>
                  </a:schemeClr>
                </a:solidFill>
              </a:rPr>
              <a:t>Congestion Control</a:t>
            </a:r>
          </a:p>
        </p:txBody>
      </p:sp>
    </p:spTree>
    <p:extLst>
      <p:ext uri="{BB962C8B-B14F-4D97-AF65-F5344CB8AC3E}">
        <p14:creationId xmlns:p14="http://schemas.microsoft.com/office/powerpoint/2010/main" val="989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7" end="7"/>
                                            </p:txEl>
                                          </p:spTgt>
                                        </p:tgtEl>
                                        <p:attrNameLst>
                                          <p:attrName>style.visibility</p:attrName>
                                        </p:attrNameLst>
                                      </p:cBhvr>
                                      <p:to>
                                        <p:strVal val="visible"/>
                                      </p:to>
                                    </p:set>
                                    <p:animEffect transition="in" filter="fade">
                                      <p:cBhvr>
                                        <p:cTn id="65" dur="500"/>
                                        <p:tgtEl>
                                          <p:spTgt spid="9">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fade">
                                      <p:cBhvr>
                                        <p:cTn id="7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Checksum - Example</a:t>
            </a:r>
          </a:p>
        </p:txBody>
      </p:sp>
      <p:sp>
        <p:nvSpPr>
          <p:cNvPr id="3" name="Content Placeholder 2"/>
          <p:cNvSpPr>
            <a:spLocks noGrp="1"/>
          </p:cNvSpPr>
          <p:nvPr>
            <p:ph idx="1"/>
          </p:nvPr>
        </p:nvSpPr>
        <p:spPr/>
        <p:txBody>
          <a:bodyPr/>
          <a:lstStyle/>
          <a:p>
            <a:r>
              <a:rPr lang="en-US" dirty="0"/>
              <a:t>Add two 16-bit integers word</a:t>
            </a:r>
          </a:p>
          <a:p>
            <a:endParaRPr lang="en-US" dirty="0"/>
          </a:p>
        </p:txBody>
      </p:sp>
      <p:sp>
        <p:nvSpPr>
          <p:cNvPr id="9" name="Text Box 4"/>
          <p:cNvSpPr txBox="1">
            <a:spLocks noChangeArrowheads="1"/>
          </p:cNvSpPr>
          <p:nvPr/>
        </p:nvSpPr>
        <p:spPr bwMode="auto">
          <a:xfrm>
            <a:off x="2998788" y="2159219"/>
            <a:ext cx="4316413" cy="207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3428997" y="2819400"/>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3028795" y="2843464"/>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1519674" y="2789462"/>
            <a:ext cx="138371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wraparound</a:t>
            </a:r>
          </a:p>
        </p:txBody>
      </p:sp>
      <p:sp>
        <p:nvSpPr>
          <p:cNvPr id="13" name="Text Box 8"/>
          <p:cNvSpPr txBox="1">
            <a:spLocks noChangeArrowheads="1"/>
          </p:cNvSpPr>
          <p:nvPr/>
        </p:nvSpPr>
        <p:spPr bwMode="auto">
          <a:xfrm>
            <a:off x="2264285" y="3442855"/>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1684848" y="3747655"/>
            <a:ext cx="122110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3463157" y="3807976"/>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3160713" y="3154681"/>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391886" y="5092700"/>
            <a:ext cx="977686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rgbClr val="C00000"/>
                </a:solidFill>
                <a:latin typeface="+mn-lt"/>
              </a:rPr>
              <a:t>Note</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6756193" y="2163194"/>
            <a:ext cx="4316413"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7152957" y="2802353"/>
            <a:ext cx="31242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6744160" y="2815907"/>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7218198" y="4104291"/>
            <a:ext cx="3092450"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6918118" y="3127124"/>
            <a:ext cx="3038475"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6781800" y="4495801"/>
            <a:ext cx="3892412" cy="646331"/>
          </a:xfrm>
          <a:prstGeom prst="rect">
            <a:avLst/>
          </a:prstGeom>
          <a:noFill/>
        </p:spPr>
        <p:txBody>
          <a:bodyPr wrap="none" rtlCol="0">
            <a:spAutoFit/>
          </a:bodyPr>
          <a:lstStyle/>
          <a:p>
            <a:r>
              <a:rPr lang="en-US" dirty="0">
                <a:solidFill>
                  <a:srgbClr val="C00000"/>
                </a:solidFill>
              </a:rPr>
              <a:t>If one of the bits is a 0, then we can </a:t>
            </a:r>
          </a:p>
          <a:p>
            <a:r>
              <a:rPr lang="en-US" dirty="0">
                <a:solidFill>
                  <a:srgbClr val="C00000"/>
                </a:solidFill>
              </a:rPr>
              <a:t>say that error introduced into packet</a:t>
            </a:r>
          </a:p>
        </p:txBody>
      </p:sp>
      <p:sp>
        <p:nvSpPr>
          <p:cNvPr id="23" name="Text Box 8"/>
          <p:cNvSpPr txBox="1">
            <a:spLocks noChangeArrowheads="1"/>
          </p:cNvSpPr>
          <p:nvPr/>
        </p:nvSpPr>
        <p:spPr bwMode="auto">
          <a:xfrm>
            <a:off x="10412390" y="3607921"/>
            <a:ext cx="62549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2971801" y="1676401"/>
            <a:ext cx="1080745"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6781800" y="1671451"/>
            <a:ext cx="1275670"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6275606" y="4049112"/>
            <a:ext cx="697373"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4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4896-718F-B246-A7CA-72EA17EAB7E2}"/>
              </a:ext>
            </a:extLst>
          </p:cNvPr>
          <p:cNvSpPr>
            <a:spLocks noGrp="1"/>
          </p:cNvSpPr>
          <p:nvPr>
            <p:ph type="title"/>
          </p:nvPr>
        </p:nvSpPr>
        <p:spPr/>
        <p:txBody>
          <a:bodyPr/>
          <a:lstStyle/>
          <a:p>
            <a:r>
              <a:rPr lang="en-US" dirty="0"/>
              <a:t>Checksum - Practice Example</a:t>
            </a:r>
          </a:p>
        </p:txBody>
      </p:sp>
      <p:sp>
        <p:nvSpPr>
          <p:cNvPr id="3" name="Content Placeholder 2">
            <a:extLst>
              <a:ext uri="{FF2B5EF4-FFF2-40B4-BE49-F238E27FC236}">
                <a16:creationId xmlns:a16="http://schemas.microsoft.com/office/drawing/2014/main" id="{8E75616D-3DFB-6A4D-BB46-93173A6A291B}"/>
              </a:ext>
            </a:extLst>
          </p:cNvPr>
          <p:cNvSpPr>
            <a:spLocks noGrp="1"/>
          </p:cNvSpPr>
          <p:nvPr>
            <p:ph idx="1"/>
          </p:nvPr>
        </p:nvSpPr>
        <p:spPr/>
        <p:txBody>
          <a:bodyPr/>
          <a:lstStyle/>
          <a:p>
            <a:pPr marL="457200" indent="-457200">
              <a:buFont typeface="+mj-lt"/>
              <a:buAutoNum type="arabicPeriod"/>
            </a:pPr>
            <a:r>
              <a:rPr lang="en-IN" dirty="0"/>
              <a:t>10011001 11100010 00100100 10000100 (Use 8 bit word)</a:t>
            </a:r>
          </a:p>
          <a:p>
            <a:pPr marL="457200" indent="-457200">
              <a:buFont typeface="+mj-lt"/>
              <a:buAutoNum type="arabicPeriod"/>
            </a:pPr>
            <a:r>
              <a:rPr lang="en-IN" dirty="0"/>
              <a:t>1001001110010011 1001100001001101 (Use 16 bit word)</a:t>
            </a:r>
          </a:p>
          <a:p>
            <a:endParaRPr lang="en-IN" dirty="0"/>
          </a:p>
          <a:p>
            <a:endParaRPr lang="en-IN" dirty="0"/>
          </a:p>
          <a:p>
            <a:r>
              <a:rPr lang="en-IN" dirty="0"/>
              <a:t>Checksum Value: </a:t>
            </a:r>
          </a:p>
          <a:p>
            <a:pPr marL="457200" indent="-457200">
              <a:buFont typeface="+mj-lt"/>
              <a:buAutoNum type="arabicPeriod"/>
            </a:pPr>
            <a:r>
              <a:rPr lang="en-IN" dirty="0"/>
              <a:t>11011010</a:t>
            </a:r>
          </a:p>
          <a:p>
            <a:pPr marL="457200" indent="-457200">
              <a:buFont typeface="+mj-lt"/>
              <a:buAutoNum type="arabicPeriod"/>
            </a:pPr>
            <a:r>
              <a:rPr lang="en-IN" dirty="0"/>
              <a:t>1101010000011110</a:t>
            </a:r>
          </a:p>
          <a:p>
            <a:endParaRPr lang="en-IN" dirty="0"/>
          </a:p>
        </p:txBody>
      </p:sp>
    </p:spTree>
    <p:extLst>
      <p:ext uri="{BB962C8B-B14F-4D97-AF65-F5344CB8AC3E}">
        <p14:creationId xmlns:p14="http://schemas.microsoft.com/office/powerpoint/2010/main" val="114922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000" dirty="0"/>
              <a:t>Principles of Reliable Data Transfer</a:t>
            </a:r>
          </a:p>
        </p:txBody>
      </p:sp>
      <p:sp>
        <p:nvSpPr>
          <p:cNvPr id="2" name="Text Placeholder 1">
            <a:extLst>
              <a:ext uri="{FF2B5EF4-FFF2-40B4-BE49-F238E27FC236}">
                <a16:creationId xmlns:a16="http://schemas.microsoft.com/office/drawing/2014/main" id="{804C294D-234E-5E0F-1722-32269A02AF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7907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Principles of reliable data transfer</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5" descr="rdt_servic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43151" y="1295400"/>
            <a:ext cx="76231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541820" y="2451100"/>
            <a:ext cx="4800600" cy="2209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 name="Rectangle 6"/>
          <p:cNvSpPr>
            <a:spLocks noChangeArrowheads="1"/>
          </p:cNvSpPr>
          <p:nvPr/>
        </p:nvSpPr>
        <p:spPr bwMode="auto">
          <a:xfrm>
            <a:off x="5372100" y="2541155"/>
            <a:ext cx="4991100"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5" name="TextBox 4">
            <a:extLst>
              <a:ext uri="{FF2B5EF4-FFF2-40B4-BE49-F238E27FC236}">
                <a16:creationId xmlns:a16="http://schemas.microsoft.com/office/drawing/2014/main" id="{DD7CC63F-CB30-4E28-7C81-F591723A76D0}"/>
              </a:ext>
            </a:extLst>
          </p:cNvPr>
          <p:cNvSpPr txBox="1"/>
          <p:nvPr/>
        </p:nvSpPr>
        <p:spPr>
          <a:xfrm>
            <a:off x="8021177" y="5362005"/>
            <a:ext cx="4039643" cy="1021556"/>
          </a:xfrm>
          <a:prstGeom prst="wedgeRoundRectCallout">
            <a:avLst>
              <a:gd name="adj1" fmla="val -40679"/>
              <a:gd name="adj2" fmla="val -160665"/>
              <a:gd name="adj3" fmla="val 16667"/>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dirty="0"/>
              <a:t>Characteristics of unreliable channel will determine complexity of reliable data transfer protocol (</a:t>
            </a:r>
            <a:r>
              <a:rPr lang="en-US" dirty="0" err="1"/>
              <a:t>rdt</a:t>
            </a:r>
            <a:r>
              <a:rPr lang="en-US" dirty="0"/>
              <a:t>)</a:t>
            </a:r>
          </a:p>
        </p:txBody>
      </p:sp>
    </p:spTree>
    <p:extLst>
      <p:ext uri="{BB962C8B-B14F-4D97-AF65-F5344CB8AC3E}">
        <p14:creationId xmlns:p14="http://schemas.microsoft.com/office/powerpoint/2010/main" val="770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0" nodeType="clickEffect">
                                  <p:stCondLst>
                                    <p:cond delay="0"/>
                                  </p:stCondLst>
                                  <p:childTnLst>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Data Transfer(</a:t>
            </a:r>
            <a:r>
              <a:rPr lang="en-US" dirty="0" err="1"/>
              <a:t>rdt</a:t>
            </a:r>
            <a:r>
              <a:rPr lang="en-US" dirty="0"/>
              <a:t>)</a:t>
            </a:r>
          </a:p>
        </p:txBody>
      </p:sp>
      <p:sp>
        <p:nvSpPr>
          <p:cNvPr id="3" name="Content Placeholder 2">
            <a:extLst>
              <a:ext uri="{FF2B5EF4-FFF2-40B4-BE49-F238E27FC236}">
                <a16:creationId xmlns:a16="http://schemas.microsoft.com/office/drawing/2014/main" id="{865CF2F2-70B6-E2F4-E71A-F5F2098F2EBF}"/>
              </a:ext>
            </a:extLst>
          </p:cNvPr>
          <p:cNvSpPr>
            <a:spLocks noGrp="1"/>
          </p:cNvSpPr>
          <p:nvPr>
            <p:ph idx="1"/>
          </p:nvPr>
        </p:nvSpPr>
        <p:spPr/>
        <p:txBody>
          <a:bodyPr/>
          <a:lstStyle/>
          <a:p>
            <a:endParaRPr lang="en-US" dirty="0"/>
          </a:p>
        </p:txBody>
      </p:sp>
      <p:pic>
        <p:nvPicPr>
          <p:cNvPr id="119" name="Picture 3" descr="rdt_part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6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4"/>
          <p:cNvSpPr txBox="1">
            <a:spLocks noChangeArrowheads="1"/>
          </p:cNvSpPr>
          <p:nvPr/>
        </p:nvSpPr>
        <p:spPr bwMode="auto">
          <a:xfrm>
            <a:off x="2057401" y="3106739"/>
            <a:ext cx="129855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sender</a:t>
            </a:r>
          </a:p>
          <a:p>
            <a:pPr algn="ctr" eaLnBrk="0" fontAlgn="base" hangingPunct="0">
              <a:spcBef>
                <a:spcPct val="0"/>
              </a:spcBef>
              <a:spcAft>
                <a:spcPct val="0"/>
              </a:spcAft>
              <a:defRPr/>
            </a:pPr>
            <a:r>
              <a:rPr lang="en-US" sz="2400" dirty="0">
                <a:solidFill>
                  <a:srgbClr val="000099"/>
                </a:solidFill>
                <a:latin typeface="+mn-lt"/>
              </a:rPr>
              <a:t>side</a:t>
            </a:r>
          </a:p>
        </p:txBody>
      </p:sp>
      <p:sp>
        <p:nvSpPr>
          <p:cNvPr id="121" name="Text Box 5"/>
          <p:cNvSpPr txBox="1">
            <a:spLocks noChangeArrowheads="1"/>
          </p:cNvSpPr>
          <p:nvPr/>
        </p:nvSpPr>
        <p:spPr bwMode="auto">
          <a:xfrm>
            <a:off x="8727128" y="3116264"/>
            <a:ext cx="1148071"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dirty="0">
                <a:solidFill>
                  <a:srgbClr val="000099"/>
                </a:solidFill>
                <a:latin typeface="+mn-lt"/>
              </a:rPr>
              <a:t>receiver</a:t>
            </a:r>
          </a:p>
          <a:p>
            <a:pPr algn="ctr" eaLnBrk="0" fontAlgn="base" hangingPunct="0">
              <a:spcBef>
                <a:spcPct val="0"/>
              </a:spcBef>
              <a:spcAft>
                <a:spcPct val="0"/>
              </a:spcAft>
              <a:defRPr/>
            </a:pPr>
            <a:r>
              <a:rPr lang="en-US" sz="2400" dirty="0">
                <a:solidFill>
                  <a:srgbClr val="000099"/>
                </a:solidFill>
                <a:latin typeface="+mn-lt"/>
              </a:rPr>
              <a:t>side</a:t>
            </a:r>
          </a:p>
        </p:txBody>
      </p:sp>
      <p:grpSp>
        <p:nvGrpSpPr>
          <p:cNvPr id="122" name="Group 6"/>
          <p:cNvGrpSpPr>
            <a:grpSpLocks/>
          </p:cNvGrpSpPr>
          <p:nvPr/>
        </p:nvGrpSpPr>
        <p:grpSpPr bwMode="auto">
          <a:xfrm>
            <a:off x="1751015" y="1460500"/>
            <a:ext cx="3965575" cy="1416050"/>
            <a:chOff x="143" y="920"/>
            <a:chExt cx="2498" cy="892"/>
          </a:xfrm>
        </p:grpSpPr>
        <p:sp>
          <p:nvSpPr>
            <p:cNvPr id="123" name="Text Box 7"/>
            <p:cNvSpPr txBox="1">
              <a:spLocks noChangeArrowheads="1"/>
            </p:cNvSpPr>
            <p:nvPr/>
          </p:nvSpPr>
          <p:spPr bwMode="auto">
            <a:xfrm>
              <a:off x="143" y="920"/>
              <a:ext cx="2498"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C00000"/>
                  </a:solidFill>
                  <a:latin typeface="+mn-lt"/>
                </a:rPr>
                <a:t>rdt_send</a:t>
              </a:r>
              <a:r>
                <a:rPr lang="en-US" sz="1800" b="1" kern="0" dirty="0">
                  <a:solidFill>
                    <a:srgbClr val="C00000"/>
                  </a:solidFill>
                  <a:latin typeface="+mn-lt"/>
                </a:rPr>
                <a:t>():</a:t>
              </a:r>
              <a:r>
                <a:rPr lang="en-US" sz="1800" kern="0" dirty="0">
                  <a:solidFill>
                    <a:srgbClr val="C00000"/>
                  </a:solidFill>
                  <a:latin typeface="+mn-lt"/>
                </a:rPr>
                <a:t> </a:t>
              </a:r>
              <a:r>
                <a:rPr lang="en-US" sz="1800" kern="0" dirty="0">
                  <a:solidFill>
                    <a:srgbClr val="000000"/>
                  </a:solidFill>
                  <a:latin typeface="+mn-lt"/>
                </a:rPr>
                <a:t>called from above layer, (e.g., by application layer). </a:t>
              </a:r>
            </a:p>
            <a:p>
              <a:pPr algn="ctr" eaLnBrk="0" fontAlgn="base" hangingPunct="0">
                <a:spcBef>
                  <a:spcPct val="0"/>
                </a:spcBef>
                <a:spcAft>
                  <a:spcPct val="0"/>
                </a:spcAft>
                <a:defRPr/>
              </a:pPr>
              <a:r>
                <a:rPr lang="en-US" sz="1800" kern="0" dirty="0">
                  <a:solidFill>
                    <a:srgbClr val="000000"/>
                  </a:solidFill>
                  <a:latin typeface="+mn-lt"/>
                </a:rPr>
                <a:t>Passed data to receiver</a:t>
              </a:r>
              <a:endParaRPr lang="en-US" sz="2400" kern="0" dirty="0">
                <a:solidFill>
                  <a:srgbClr val="000000"/>
                </a:solidFill>
                <a:latin typeface="+mn-lt"/>
              </a:endParaRPr>
            </a:p>
          </p:txBody>
        </p:sp>
        <p:grpSp>
          <p:nvGrpSpPr>
            <p:cNvPr id="124" name="Group 8"/>
            <p:cNvGrpSpPr>
              <a:grpSpLocks/>
            </p:cNvGrpSpPr>
            <p:nvPr/>
          </p:nvGrpSpPr>
          <p:grpSpPr bwMode="auto">
            <a:xfrm>
              <a:off x="222" y="930"/>
              <a:ext cx="2370" cy="882"/>
              <a:chOff x="222" y="942"/>
              <a:chExt cx="2370" cy="882"/>
            </a:xfrm>
          </p:grpSpPr>
          <p:sp>
            <p:nvSpPr>
              <p:cNvPr id="125"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26" name="Rectangle 10"/>
              <p:cNvSpPr>
                <a:spLocks noChangeArrowheads="1"/>
              </p:cNvSpPr>
              <p:nvPr/>
            </p:nvSpPr>
            <p:spPr bwMode="auto">
              <a:xfrm>
                <a:off x="222" y="942"/>
                <a:ext cx="2370" cy="558"/>
              </a:xfrm>
              <a:prstGeom prst="rect">
                <a:avLst/>
              </a:prstGeom>
              <a:noFill/>
              <a:ln w="19050">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27" name="Group 11"/>
          <p:cNvGrpSpPr>
            <a:grpSpLocks/>
          </p:cNvGrpSpPr>
          <p:nvPr/>
        </p:nvGrpSpPr>
        <p:grpSpPr bwMode="auto">
          <a:xfrm>
            <a:off x="1800226" y="4381500"/>
            <a:ext cx="3762375" cy="1862138"/>
            <a:chOff x="174" y="2760"/>
            <a:chExt cx="2370" cy="1173"/>
          </a:xfrm>
        </p:grpSpPr>
        <p:sp>
          <p:nvSpPr>
            <p:cNvPr id="128" name="Text Box 12"/>
            <p:cNvSpPr txBox="1">
              <a:spLocks noChangeArrowheads="1"/>
            </p:cNvSpPr>
            <p:nvPr/>
          </p:nvSpPr>
          <p:spPr bwMode="auto">
            <a:xfrm>
              <a:off x="233" y="3356"/>
              <a:ext cx="2144"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C00000"/>
                  </a:solidFill>
                  <a:latin typeface="+mn-lt"/>
                </a:rPr>
                <a:t>udt_send</a:t>
              </a:r>
              <a:r>
                <a:rPr lang="en-US" sz="1800" b="1" kern="0" dirty="0">
                  <a:solidFill>
                    <a:srgbClr val="C00000"/>
                  </a:solidFill>
                  <a:latin typeface="+mn-lt"/>
                </a:rPr>
                <a:t>():</a:t>
              </a:r>
              <a:r>
                <a:rPr lang="en-US" sz="1800" kern="0" dirty="0">
                  <a:solidFill>
                    <a:srgbClr val="C00000"/>
                  </a:solidFill>
                  <a:latin typeface="+mn-lt"/>
                </a:rPr>
                <a:t> </a:t>
              </a:r>
              <a:r>
                <a:rPr lang="en-US" sz="1800" kern="0" dirty="0">
                  <a:solidFill>
                    <a:srgbClr val="000000"/>
                  </a:solidFill>
                  <a:latin typeface="+mn-lt"/>
                </a:rPr>
                <a:t>called by </a:t>
              </a:r>
              <a:r>
                <a:rPr lang="en-US" sz="1800" kern="0" dirty="0" err="1">
                  <a:solidFill>
                    <a:srgbClr val="000000"/>
                  </a:solidFill>
                  <a:latin typeface="+mn-lt"/>
                </a:rPr>
                <a:t>rdt</a:t>
              </a:r>
              <a:r>
                <a:rPr lang="en-US" sz="1800" kern="0" dirty="0">
                  <a:solidFill>
                    <a:srgbClr val="000000"/>
                  </a:solidFill>
                  <a:latin typeface="+mn-lt"/>
                </a:rPr>
                <a:t>,</a:t>
              </a:r>
            </a:p>
            <a:p>
              <a:pPr algn="ctr" eaLnBrk="0" fontAlgn="base" hangingPunct="0">
                <a:spcBef>
                  <a:spcPct val="0"/>
                </a:spcBef>
                <a:spcAft>
                  <a:spcPct val="0"/>
                </a:spcAft>
                <a:defRPr/>
              </a:pPr>
              <a:r>
                <a:rPr lang="en-US" sz="1800" kern="0" dirty="0">
                  <a:solidFill>
                    <a:srgbClr val="000000"/>
                  </a:solidFill>
                  <a:latin typeface="+mn-lt"/>
                </a:rPr>
                <a:t>to transfer packet over </a:t>
              </a:r>
            </a:p>
            <a:p>
              <a:pPr algn="ctr" eaLnBrk="0" fontAlgn="base" hangingPunct="0">
                <a:spcBef>
                  <a:spcPct val="0"/>
                </a:spcBef>
                <a:spcAft>
                  <a:spcPct val="0"/>
                </a:spcAft>
                <a:defRPr/>
              </a:pPr>
              <a:r>
                <a:rPr lang="en-US" sz="1800" kern="0" dirty="0">
                  <a:solidFill>
                    <a:srgbClr val="000000"/>
                  </a:solidFill>
                  <a:latin typeface="+mn-lt"/>
                </a:rPr>
                <a:t>unreliable channel to receiver</a:t>
              </a:r>
              <a:endParaRPr lang="en-US" sz="2400" kern="0" dirty="0">
                <a:solidFill>
                  <a:srgbClr val="000000"/>
                </a:solidFill>
                <a:latin typeface="+mn-lt"/>
              </a:endParaRPr>
            </a:p>
          </p:txBody>
        </p:sp>
        <p:grpSp>
          <p:nvGrpSpPr>
            <p:cNvPr id="129" name="Group 13"/>
            <p:cNvGrpSpPr>
              <a:grpSpLocks/>
            </p:cNvGrpSpPr>
            <p:nvPr/>
          </p:nvGrpSpPr>
          <p:grpSpPr bwMode="auto">
            <a:xfrm>
              <a:off x="174" y="2760"/>
              <a:ext cx="2370" cy="1170"/>
              <a:chOff x="174" y="2760"/>
              <a:chExt cx="2370" cy="1170"/>
            </a:xfrm>
          </p:grpSpPr>
          <p:sp>
            <p:nvSpPr>
              <p:cNvPr id="130"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31" name="Rectangle 15"/>
              <p:cNvSpPr>
                <a:spLocks noChangeArrowheads="1"/>
              </p:cNvSpPr>
              <p:nvPr/>
            </p:nvSpPr>
            <p:spPr bwMode="auto">
              <a:xfrm>
                <a:off x="174" y="3372"/>
                <a:ext cx="2370" cy="558"/>
              </a:xfrm>
              <a:prstGeom prst="rect">
                <a:avLst/>
              </a:prstGeom>
              <a:noFill/>
              <a:ln w="19050">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32" name="Group 16"/>
          <p:cNvGrpSpPr>
            <a:grpSpLocks/>
          </p:cNvGrpSpPr>
          <p:nvPr/>
        </p:nvGrpSpPr>
        <p:grpSpPr bwMode="auto">
          <a:xfrm>
            <a:off x="6461131" y="4362451"/>
            <a:ext cx="3965575" cy="1647825"/>
            <a:chOff x="3110" y="2748"/>
            <a:chExt cx="2498" cy="1038"/>
          </a:xfrm>
        </p:grpSpPr>
        <p:sp>
          <p:nvSpPr>
            <p:cNvPr id="133" name="Text Box 17"/>
            <p:cNvSpPr txBox="1">
              <a:spLocks noChangeArrowheads="1"/>
            </p:cNvSpPr>
            <p:nvPr/>
          </p:nvSpPr>
          <p:spPr bwMode="auto">
            <a:xfrm>
              <a:off x="3110" y="3368"/>
              <a:ext cx="249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C00000"/>
                  </a:solidFill>
                  <a:latin typeface="+mn-lt"/>
                </a:rPr>
                <a:t>rdt_rcv</a:t>
              </a:r>
              <a:r>
                <a:rPr lang="en-US" sz="1800" b="1" kern="0" dirty="0">
                  <a:solidFill>
                    <a:srgbClr val="C00000"/>
                  </a:solidFill>
                  <a:latin typeface="+mn-lt"/>
                </a:rPr>
                <a:t>():</a:t>
              </a:r>
              <a:r>
                <a:rPr lang="en-US" sz="1800" kern="0" dirty="0">
                  <a:solidFill>
                    <a:srgbClr val="C00000"/>
                  </a:solidFill>
                  <a:latin typeface="+mn-lt"/>
                </a:rPr>
                <a:t> </a:t>
              </a:r>
              <a:r>
                <a:rPr lang="en-US" sz="1800" kern="0" dirty="0">
                  <a:solidFill>
                    <a:srgbClr val="000000"/>
                  </a:solidFill>
                  <a:latin typeface="+mn-lt"/>
                </a:rPr>
                <a:t>called when packet arrives on receiver side of channel</a:t>
              </a:r>
              <a:endParaRPr lang="en-US" sz="2400" kern="0" dirty="0">
                <a:solidFill>
                  <a:srgbClr val="000000"/>
                </a:solidFill>
                <a:latin typeface="+mn-lt"/>
              </a:endParaRPr>
            </a:p>
          </p:txBody>
        </p:sp>
        <p:grpSp>
          <p:nvGrpSpPr>
            <p:cNvPr id="134" name="Group 18"/>
            <p:cNvGrpSpPr>
              <a:grpSpLocks/>
            </p:cNvGrpSpPr>
            <p:nvPr/>
          </p:nvGrpSpPr>
          <p:grpSpPr bwMode="auto">
            <a:xfrm>
              <a:off x="3162" y="2748"/>
              <a:ext cx="2370" cy="1038"/>
              <a:chOff x="3162" y="2748"/>
              <a:chExt cx="2370" cy="1038"/>
            </a:xfrm>
          </p:grpSpPr>
          <p:sp>
            <p:nvSpPr>
              <p:cNvPr id="135"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36" name="Rectangle 20"/>
              <p:cNvSpPr>
                <a:spLocks noChangeArrowheads="1"/>
              </p:cNvSpPr>
              <p:nvPr/>
            </p:nvSpPr>
            <p:spPr bwMode="auto">
              <a:xfrm>
                <a:off x="3162" y="3390"/>
                <a:ext cx="2370" cy="396"/>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grpSp>
        <p:nvGrpSpPr>
          <p:cNvPr id="137" name="Group 21"/>
          <p:cNvGrpSpPr>
            <a:grpSpLocks/>
          </p:cNvGrpSpPr>
          <p:nvPr/>
        </p:nvGrpSpPr>
        <p:grpSpPr bwMode="auto">
          <a:xfrm>
            <a:off x="6505576" y="1470026"/>
            <a:ext cx="3762375" cy="1349375"/>
            <a:chOff x="3138" y="926"/>
            <a:chExt cx="2370" cy="850"/>
          </a:xfrm>
        </p:grpSpPr>
        <p:sp>
          <p:nvSpPr>
            <p:cNvPr id="138" name="Text Box 22"/>
            <p:cNvSpPr txBox="1">
              <a:spLocks noChangeArrowheads="1"/>
            </p:cNvSpPr>
            <p:nvPr/>
          </p:nvSpPr>
          <p:spPr bwMode="auto">
            <a:xfrm>
              <a:off x="3215" y="926"/>
              <a:ext cx="2078"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b="1" kern="0" dirty="0" err="1">
                  <a:solidFill>
                    <a:srgbClr val="C00000"/>
                  </a:solidFill>
                  <a:latin typeface="+mn-lt"/>
                </a:rPr>
                <a:t>deliver_data</a:t>
              </a:r>
              <a:r>
                <a:rPr lang="en-US" sz="1800" b="1" kern="0" dirty="0">
                  <a:solidFill>
                    <a:srgbClr val="C00000"/>
                  </a:solidFill>
                  <a:latin typeface="+mn-lt"/>
                </a:rPr>
                <a:t>():</a:t>
              </a:r>
              <a:r>
                <a:rPr lang="en-US" sz="1800" kern="0" dirty="0">
                  <a:solidFill>
                    <a:srgbClr val="C00000"/>
                  </a:solidFill>
                  <a:latin typeface="+mn-lt"/>
                </a:rPr>
                <a:t> </a:t>
              </a:r>
              <a:r>
                <a:rPr lang="en-US" sz="1800" kern="0" dirty="0">
                  <a:solidFill>
                    <a:srgbClr val="000000"/>
                  </a:solidFill>
                  <a:latin typeface="+mn-lt"/>
                </a:rPr>
                <a:t>called by </a:t>
              </a:r>
              <a:r>
                <a:rPr lang="en-US" sz="1800" b="1" kern="0" dirty="0" err="1">
                  <a:solidFill>
                    <a:srgbClr val="000000"/>
                  </a:solidFill>
                  <a:latin typeface="+mn-lt"/>
                </a:rPr>
                <a:t>rdt</a:t>
              </a:r>
              <a:r>
                <a:rPr lang="en-US" sz="1800" kern="0" dirty="0">
                  <a:solidFill>
                    <a:srgbClr val="000000"/>
                  </a:solidFill>
                  <a:latin typeface="+mn-lt"/>
                </a:rPr>
                <a:t> to deliver data to upper layer</a:t>
              </a:r>
              <a:endParaRPr lang="en-US" sz="2400" kern="0" dirty="0">
                <a:solidFill>
                  <a:srgbClr val="000000"/>
                </a:solidFill>
                <a:latin typeface="+mn-lt"/>
              </a:endParaRPr>
            </a:p>
          </p:txBody>
        </p:sp>
        <p:grpSp>
          <p:nvGrpSpPr>
            <p:cNvPr id="139" name="Group 23"/>
            <p:cNvGrpSpPr>
              <a:grpSpLocks/>
            </p:cNvGrpSpPr>
            <p:nvPr/>
          </p:nvGrpSpPr>
          <p:grpSpPr bwMode="auto">
            <a:xfrm>
              <a:off x="3138" y="942"/>
              <a:ext cx="2370" cy="834"/>
              <a:chOff x="3138" y="942"/>
              <a:chExt cx="2370" cy="834"/>
            </a:xfrm>
          </p:grpSpPr>
          <p:sp>
            <p:nvSpPr>
              <p:cNvPr id="14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sp>
            <p:nvSpPr>
              <p:cNvPr id="141" name="Rectangle 25"/>
              <p:cNvSpPr>
                <a:spLocks noChangeArrowheads="1"/>
              </p:cNvSpPr>
              <p:nvPr/>
            </p:nvSpPr>
            <p:spPr bwMode="auto">
              <a:xfrm>
                <a:off x="3138" y="942"/>
                <a:ext cx="2370" cy="396"/>
              </a:xfrm>
              <a:prstGeom prst="rect">
                <a:avLst/>
              </a:prstGeom>
              <a:noFill/>
              <a:ln w="19050">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ea typeface="ＭＳ Ｐゴシック" charset="0"/>
                </a:endParaRPr>
              </a:p>
            </p:txBody>
          </p:sp>
        </p:grpSp>
      </p:grpSp>
      <p:sp>
        <p:nvSpPr>
          <p:cNvPr id="4" name="AutoShape 2" descr="Image result for sender person"/>
          <p:cNvSpPr>
            <a:spLocks noChangeAspect="1" noChangeArrowheads="1"/>
          </p:cNvSpPr>
          <p:nvPr/>
        </p:nvSpPr>
        <p:spPr bwMode="auto">
          <a:xfrm>
            <a:off x="1679575" y="-1423988"/>
            <a:ext cx="5772150" cy="2981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5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fill="hold"/>
                                        <p:tgtEl>
                                          <p:spTgt spid="122"/>
                                        </p:tgtEl>
                                        <p:attrNameLst>
                                          <p:attrName>ppt_x</p:attrName>
                                        </p:attrNameLst>
                                      </p:cBhvr>
                                      <p:tavLst>
                                        <p:tav tm="0">
                                          <p:val>
                                            <p:strVal val="0-#ppt_w/2"/>
                                          </p:val>
                                        </p:tav>
                                        <p:tav tm="100000">
                                          <p:val>
                                            <p:strVal val="#ppt_x"/>
                                          </p:val>
                                        </p:tav>
                                      </p:tavLst>
                                    </p:anim>
                                    <p:anim calcmode="lin" valueType="num">
                                      <p:cBhvr additive="base">
                                        <p:cTn id="23"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fill="hold"/>
                                        <p:tgtEl>
                                          <p:spTgt spid="127"/>
                                        </p:tgtEl>
                                        <p:attrNameLst>
                                          <p:attrName>ppt_x</p:attrName>
                                        </p:attrNameLst>
                                      </p:cBhvr>
                                      <p:tavLst>
                                        <p:tav tm="0">
                                          <p:val>
                                            <p:strVal val="0-#ppt_w/2"/>
                                          </p:val>
                                        </p:tav>
                                        <p:tav tm="100000">
                                          <p:val>
                                            <p:strVal val="#ppt_x"/>
                                          </p:val>
                                        </p:tav>
                                      </p:tavLst>
                                    </p:anim>
                                    <p:anim calcmode="lin" valueType="num">
                                      <p:cBhvr additive="base">
                                        <p:cTn id="29" dur="5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2"/>
                                        </p:tgtEl>
                                        <p:attrNameLst>
                                          <p:attrName>style.visibility</p:attrName>
                                        </p:attrNameLst>
                                      </p:cBhvr>
                                      <p:to>
                                        <p:strVal val="visible"/>
                                      </p:to>
                                    </p:set>
                                    <p:anim calcmode="lin" valueType="num">
                                      <p:cBhvr additive="base">
                                        <p:cTn id="34" dur="500" fill="hold"/>
                                        <p:tgtEl>
                                          <p:spTgt spid="132"/>
                                        </p:tgtEl>
                                        <p:attrNameLst>
                                          <p:attrName>ppt_x</p:attrName>
                                        </p:attrNameLst>
                                      </p:cBhvr>
                                      <p:tavLst>
                                        <p:tav tm="0">
                                          <p:val>
                                            <p:strVal val="1+#ppt_w/2"/>
                                          </p:val>
                                        </p:tav>
                                        <p:tav tm="100000">
                                          <p:val>
                                            <p:strVal val="#ppt_x"/>
                                          </p:val>
                                        </p:tav>
                                      </p:tavLst>
                                    </p:anim>
                                    <p:anim calcmode="lin" valueType="num">
                                      <p:cBhvr additive="base">
                                        <p:cTn id="35"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7"/>
                                        </p:tgtEl>
                                        <p:attrNameLst>
                                          <p:attrName>style.visibility</p:attrName>
                                        </p:attrNameLst>
                                      </p:cBhvr>
                                      <p:to>
                                        <p:strVal val="visible"/>
                                      </p:to>
                                    </p:set>
                                    <p:anim calcmode="lin" valueType="num">
                                      <p:cBhvr additive="base">
                                        <p:cTn id="40" dur="500" fill="hold"/>
                                        <p:tgtEl>
                                          <p:spTgt spid="137"/>
                                        </p:tgtEl>
                                        <p:attrNameLst>
                                          <p:attrName>ppt_x</p:attrName>
                                        </p:attrNameLst>
                                      </p:cBhvr>
                                      <p:tavLst>
                                        <p:tav tm="0">
                                          <p:val>
                                            <p:strVal val="1+#ppt_w/2"/>
                                          </p:val>
                                        </p:tav>
                                        <p:tav tm="100000">
                                          <p:val>
                                            <p:strVal val="#ppt_x"/>
                                          </p:val>
                                        </p:tav>
                                      </p:tavLst>
                                    </p:anim>
                                    <p:anim calcmode="lin" valueType="num">
                                      <p:cBhvr additive="base">
                                        <p:cTn id="41"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Reliable Data Transfer – </a:t>
            </a:r>
            <a:r>
              <a:rPr lang="en-US" dirty="0" err="1"/>
              <a:t>Cont</a:t>
            </a:r>
            <a:r>
              <a:rPr lang="is-IS" dirty="0"/>
              <a:t>…</a:t>
            </a:r>
            <a:endParaRPr lang="en-US" dirty="0"/>
          </a:p>
        </p:txBody>
      </p:sp>
      <p:sp>
        <p:nvSpPr>
          <p:cNvPr id="3" name="Content Placeholder 2"/>
          <p:cNvSpPr>
            <a:spLocks noGrp="1"/>
          </p:cNvSpPr>
          <p:nvPr>
            <p:ph idx="1"/>
          </p:nvPr>
        </p:nvSpPr>
        <p:spPr>
          <a:xfrm>
            <a:off x="139117" y="857635"/>
            <a:ext cx="11929641" cy="5590565"/>
          </a:xfrm>
        </p:spPr>
        <p:txBody>
          <a:bodyPr/>
          <a:lstStyle/>
          <a:p>
            <a:r>
              <a:rPr lang="en-US" altLang="en-US" kern="0" dirty="0">
                <a:ea typeface="ＭＳ Ｐゴシック" charset="-128"/>
              </a:rPr>
              <a:t>In this topic, we will incrementally develop the sender and receiver side of </a:t>
            </a:r>
            <a:r>
              <a:rPr lang="en-US" altLang="en-US" kern="0" dirty="0">
                <a:solidFill>
                  <a:srgbClr val="C00000"/>
                </a:solidFill>
                <a:ea typeface="ＭＳ Ｐゴシック" charset="-128"/>
              </a:rPr>
              <a:t>R</a:t>
            </a:r>
            <a:r>
              <a:rPr lang="en-US" altLang="en-US" kern="0" dirty="0">
                <a:ea typeface="ＭＳ Ｐゴシック" charset="-128"/>
              </a:rPr>
              <a:t>eliable </a:t>
            </a:r>
            <a:r>
              <a:rPr lang="en-US" altLang="en-US" kern="0" dirty="0">
                <a:solidFill>
                  <a:srgbClr val="C00000"/>
                </a:solidFill>
                <a:ea typeface="ＭＳ Ｐゴシック" charset="-128"/>
              </a:rPr>
              <a:t>D</a:t>
            </a:r>
            <a:r>
              <a:rPr lang="en-US" altLang="en-US" kern="0" dirty="0">
                <a:ea typeface="ＭＳ Ｐゴシック" charset="-128"/>
              </a:rPr>
              <a:t>ata </a:t>
            </a:r>
            <a:r>
              <a:rPr lang="en-US" altLang="en-US" kern="0" dirty="0">
                <a:solidFill>
                  <a:srgbClr val="C00000"/>
                </a:solidFill>
                <a:ea typeface="ＭＳ Ｐゴシック" charset="-128"/>
              </a:rPr>
              <a:t>T</a:t>
            </a:r>
            <a:r>
              <a:rPr lang="en-US" altLang="en-US" kern="0" dirty="0">
                <a:ea typeface="ＭＳ Ｐゴシック" charset="-128"/>
              </a:rPr>
              <a:t>ransfer </a:t>
            </a:r>
            <a:r>
              <a:rPr lang="en-US" altLang="en-US" kern="0" dirty="0">
                <a:solidFill>
                  <a:srgbClr val="C00000"/>
                </a:solidFill>
                <a:ea typeface="ＭＳ Ｐゴシック" charset="-128"/>
              </a:rPr>
              <a:t>(</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a:t>
            </a:r>
            <a:r>
              <a:rPr lang="en-US" altLang="en-US" kern="0" dirty="0">
                <a:ea typeface="ＭＳ Ｐゴシック" charset="-128"/>
              </a:rPr>
              <a:t>protocol. </a:t>
            </a:r>
          </a:p>
          <a:p>
            <a:r>
              <a:rPr lang="en-US" altLang="en-US" kern="0" dirty="0">
                <a:ea typeface="ＭＳ Ｐゴシック" charset="-128"/>
              </a:rPr>
              <a:t>First we will develop </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1.0 then </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2.0, </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2.1, </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2.2, </a:t>
            </a:r>
            <a:r>
              <a:rPr lang="en-US" altLang="en-US" kern="0" dirty="0" err="1">
                <a:solidFill>
                  <a:srgbClr val="C00000"/>
                </a:solidFill>
                <a:ea typeface="ＭＳ Ｐゴシック" charset="-128"/>
              </a:rPr>
              <a:t>rdt</a:t>
            </a:r>
            <a:r>
              <a:rPr lang="en-US" altLang="en-US" kern="0" dirty="0">
                <a:solidFill>
                  <a:srgbClr val="C00000"/>
                </a:solidFill>
                <a:ea typeface="ＭＳ Ｐゴシック" charset="-128"/>
              </a:rPr>
              <a:t> 3.0</a:t>
            </a:r>
          </a:p>
          <a:p>
            <a:pPr algn="just"/>
            <a:r>
              <a:rPr lang="en-US" altLang="en-US" kern="0" dirty="0">
                <a:latin typeface="+mn-lt"/>
                <a:ea typeface="ＭＳ Ｐゴシック" charset="-128"/>
              </a:rPr>
              <a:t>Consider only </a:t>
            </a:r>
            <a:r>
              <a:rPr lang="en-US" altLang="en-US" kern="0" dirty="0">
                <a:solidFill>
                  <a:srgbClr val="C00000"/>
                </a:solidFill>
                <a:latin typeface="+mn-lt"/>
                <a:ea typeface="ＭＳ Ｐゴシック" charset="-128"/>
              </a:rPr>
              <a:t>unidirectional</a:t>
            </a:r>
            <a:r>
              <a:rPr lang="en-US" altLang="en-US" kern="0" dirty="0">
                <a:latin typeface="+mn-lt"/>
                <a:ea typeface="ＭＳ Ｐゴシック" charset="-128"/>
              </a:rPr>
              <a:t> data transfer.</a:t>
            </a:r>
          </a:p>
          <a:p>
            <a:pPr lvl="1" algn="just"/>
            <a:r>
              <a:rPr lang="en-US" altLang="en-US" kern="0" dirty="0">
                <a:latin typeface="+mn-lt"/>
                <a:ea typeface="ＭＳ Ｐゴシック" charset="-128"/>
              </a:rPr>
              <a:t>A control information will flow on both directions.</a:t>
            </a:r>
          </a:p>
          <a:p>
            <a:pPr algn="just"/>
            <a:r>
              <a:rPr lang="en-US" altLang="en-US" kern="0" dirty="0">
                <a:latin typeface="+mn-lt"/>
                <a:ea typeface="ＭＳ Ｐゴシック" charset="-128"/>
              </a:rPr>
              <a:t>Use </a:t>
            </a:r>
            <a:r>
              <a:rPr lang="en-US" altLang="en-US" kern="0" dirty="0">
                <a:solidFill>
                  <a:srgbClr val="C00000"/>
                </a:solidFill>
                <a:latin typeface="+mn-lt"/>
                <a:ea typeface="ＭＳ Ｐゴシック" charset="-128"/>
              </a:rPr>
              <a:t>finite state machines </a:t>
            </a:r>
            <a:r>
              <a:rPr lang="en-US" altLang="en-US" kern="0" dirty="0">
                <a:latin typeface="+mn-lt"/>
                <a:ea typeface="ＭＳ Ｐゴシック" charset="-128"/>
              </a:rPr>
              <a:t>(FSM)  to specify sender and receiver.</a:t>
            </a:r>
          </a:p>
          <a:p>
            <a:pPr lvl="0" algn="just"/>
            <a:r>
              <a:rPr lang="en-US" altLang="en-US" kern="0" dirty="0">
                <a:solidFill>
                  <a:srgbClr val="000000"/>
                </a:solidFill>
                <a:latin typeface="+mn-lt"/>
                <a:ea typeface="ＭＳ Ｐゴシック" charset="-128"/>
              </a:rPr>
              <a:t>When in this </a:t>
            </a:r>
            <a:r>
              <a:rPr lang="ja-JP" altLang="en-US" kern="0" dirty="0">
                <a:solidFill>
                  <a:srgbClr val="000000"/>
                </a:solidFill>
                <a:latin typeface="+mn-lt"/>
                <a:ea typeface="ＭＳ Ｐゴシック" charset="-128"/>
              </a:rPr>
              <a:t>“</a:t>
            </a:r>
            <a:r>
              <a:rPr lang="en-US" altLang="ja-JP" kern="0" dirty="0">
                <a:solidFill>
                  <a:srgbClr val="C00000"/>
                </a:solidFill>
                <a:latin typeface="+mn-lt"/>
                <a:ea typeface="ＭＳ Ｐゴシック" charset="-128"/>
              </a:rPr>
              <a:t>state</a:t>
            </a:r>
            <a:r>
              <a:rPr lang="ja-JP" altLang="en-US" kern="0" dirty="0">
                <a:solidFill>
                  <a:srgbClr val="000000"/>
                </a:solidFill>
                <a:latin typeface="+mn-lt"/>
                <a:ea typeface="ＭＳ Ｐゴシック" charset="-128"/>
              </a:rPr>
              <a:t>”</a:t>
            </a:r>
            <a:r>
              <a:rPr lang="en-US" altLang="ja-JP" kern="0" dirty="0">
                <a:solidFill>
                  <a:srgbClr val="000000"/>
                </a:solidFill>
                <a:latin typeface="+mn-lt"/>
                <a:ea typeface="ＭＳ Ｐゴシック" charset="-128"/>
              </a:rPr>
              <a:t> next state uniquely determined by </a:t>
            </a:r>
            <a:r>
              <a:rPr lang="en-US" altLang="ja-JP" kern="0" dirty="0">
                <a:solidFill>
                  <a:srgbClr val="C00000"/>
                </a:solidFill>
                <a:latin typeface="+mn-lt"/>
                <a:ea typeface="ＭＳ Ｐゴシック" charset="-128"/>
              </a:rPr>
              <a:t>next event</a:t>
            </a:r>
            <a:r>
              <a:rPr lang="en-US" altLang="ja-JP" kern="0" dirty="0">
                <a:solidFill>
                  <a:srgbClr val="000000"/>
                </a:solidFill>
                <a:latin typeface="+mn-lt"/>
                <a:ea typeface="ＭＳ Ｐゴシック" charset="-128"/>
              </a:rPr>
              <a:t>.</a:t>
            </a:r>
          </a:p>
          <a:p>
            <a:pPr lvl="0" algn="just"/>
            <a:r>
              <a:rPr lang="en-US" altLang="en-US" kern="0" dirty="0">
                <a:solidFill>
                  <a:srgbClr val="C00000"/>
                </a:solidFill>
                <a:latin typeface="+mn-lt"/>
                <a:ea typeface="ＭＳ Ｐゴシック" charset="-128"/>
              </a:rPr>
              <a:t>Arrow</a:t>
            </a:r>
            <a:r>
              <a:rPr lang="en-US" altLang="en-US" kern="0" dirty="0">
                <a:solidFill>
                  <a:srgbClr val="000000"/>
                </a:solidFill>
                <a:latin typeface="+mn-lt"/>
                <a:ea typeface="ＭＳ Ｐゴシック" charset="-128"/>
              </a:rPr>
              <a:t> indicates the </a:t>
            </a:r>
            <a:r>
              <a:rPr lang="en-US" altLang="en-US" kern="0" dirty="0">
                <a:solidFill>
                  <a:srgbClr val="C00000"/>
                </a:solidFill>
                <a:latin typeface="+mn-lt"/>
                <a:ea typeface="ＭＳ Ｐゴシック" charset="-128"/>
              </a:rPr>
              <a:t>transition</a:t>
            </a:r>
            <a:r>
              <a:rPr lang="en-US" altLang="en-US" kern="0" dirty="0">
                <a:solidFill>
                  <a:srgbClr val="000000"/>
                </a:solidFill>
                <a:latin typeface="+mn-lt"/>
                <a:ea typeface="ＭＳ Ｐゴシック" charset="-128"/>
              </a:rPr>
              <a:t> of protocol from one state to another.</a:t>
            </a:r>
          </a:p>
          <a:p>
            <a:pPr algn="just"/>
            <a:endParaRPr lang="en-US" altLang="en-US" kern="0" dirty="0">
              <a:ea typeface="ＭＳ Ｐゴシック" charset="-128"/>
            </a:endParaRPr>
          </a:p>
          <a:p>
            <a:pPr algn="just"/>
            <a:endParaRPr lang="en-US" dirty="0"/>
          </a:p>
        </p:txBody>
      </p:sp>
      <p:grpSp>
        <p:nvGrpSpPr>
          <p:cNvPr id="5" name="Group 4">
            <a:extLst>
              <a:ext uri="{FF2B5EF4-FFF2-40B4-BE49-F238E27FC236}">
                <a16:creationId xmlns:a16="http://schemas.microsoft.com/office/drawing/2014/main" id="{8931C47A-402D-4D2A-A1F6-42E6BF60557F}"/>
              </a:ext>
            </a:extLst>
          </p:cNvPr>
          <p:cNvGrpSpPr/>
          <p:nvPr/>
        </p:nvGrpSpPr>
        <p:grpSpPr>
          <a:xfrm>
            <a:off x="-1133" y="4270150"/>
            <a:ext cx="7419975" cy="2178050"/>
            <a:chOff x="-126546" y="3897087"/>
            <a:chExt cx="7419975" cy="2178050"/>
          </a:xfrm>
        </p:grpSpPr>
        <p:sp>
          <p:nvSpPr>
            <p:cNvPr id="62" name="Freeform 8"/>
            <p:cNvSpPr>
              <a:spLocks/>
            </p:cNvSpPr>
            <p:nvPr/>
          </p:nvSpPr>
          <p:spPr bwMode="auto">
            <a:xfrm>
              <a:off x="2551566" y="4532086"/>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Oval 10"/>
            <p:cNvSpPr>
              <a:spLocks noChangeArrowheads="1"/>
            </p:cNvSpPr>
            <p:nvPr/>
          </p:nvSpPr>
          <p:spPr bwMode="auto">
            <a:xfrm>
              <a:off x="6483804" y="4640036"/>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4" name="Oval 11"/>
            <p:cNvSpPr>
              <a:spLocks noChangeArrowheads="1"/>
            </p:cNvSpPr>
            <p:nvPr/>
          </p:nvSpPr>
          <p:spPr bwMode="auto">
            <a:xfrm>
              <a:off x="6418716" y="4684486"/>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5" name="Text Box 12"/>
            <p:cNvSpPr txBox="1">
              <a:spLocks noChangeArrowheads="1"/>
            </p:cNvSpPr>
            <p:nvPr/>
          </p:nvSpPr>
          <p:spPr bwMode="auto">
            <a:xfrm>
              <a:off x="6426653" y="4814662"/>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a:solidFill>
                    <a:srgbClr val="000000"/>
                  </a:solidFill>
                </a:rPr>
                <a:t>state</a:t>
              </a:r>
            </a:p>
            <a:p>
              <a:pPr algn="ctr" eaLnBrk="0" fontAlgn="base" hangingPunct="0">
                <a:spcBef>
                  <a:spcPct val="0"/>
                </a:spcBef>
                <a:spcAft>
                  <a:spcPct val="0"/>
                </a:spcAft>
                <a:defRPr/>
              </a:pPr>
              <a:r>
                <a:rPr lang="en-US" sz="2000" kern="0">
                  <a:solidFill>
                    <a:srgbClr val="000000"/>
                  </a:solidFill>
                </a:rPr>
                <a:t>2</a:t>
              </a:r>
            </a:p>
          </p:txBody>
        </p:sp>
        <p:sp>
          <p:nvSpPr>
            <p:cNvPr id="66" name="Text Box 13"/>
            <p:cNvSpPr txBox="1">
              <a:spLocks noChangeArrowheads="1"/>
            </p:cNvSpPr>
            <p:nvPr/>
          </p:nvSpPr>
          <p:spPr bwMode="auto">
            <a:xfrm>
              <a:off x="2781754" y="3897087"/>
              <a:ext cx="31527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dirty="0">
                  <a:solidFill>
                    <a:srgbClr val="CC0000"/>
                  </a:solidFill>
                </a:rPr>
                <a:t>event causing state transition</a:t>
              </a:r>
              <a:endParaRPr lang="en-US" sz="2400" kern="0" dirty="0">
                <a:solidFill>
                  <a:srgbClr val="CC0000"/>
                </a:solidFill>
              </a:endParaRPr>
            </a:p>
          </p:txBody>
        </p:sp>
        <p:sp>
          <p:nvSpPr>
            <p:cNvPr id="67" name="Text Box 14"/>
            <p:cNvSpPr txBox="1">
              <a:spLocks noChangeArrowheads="1"/>
            </p:cNvSpPr>
            <p:nvPr/>
          </p:nvSpPr>
          <p:spPr bwMode="auto">
            <a:xfrm>
              <a:off x="2708728" y="4192362"/>
              <a:ext cx="342106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dirty="0">
                  <a:solidFill>
                    <a:srgbClr val="CC0000"/>
                  </a:solidFill>
                </a:rPr>
                <a:t>actions taken on state transition</a:t>
              </a:r>
              <a:endParaRPr lang="en-US" sz="2400" kern="0" dirty="0">
                <a:solidFill>
                  <a:srgbClr val="CC0000"/>
                </a:solidFill>
              </a:endParaRPr>
            </a:p>
          </p:txBody>
        </p:sp>
        <p:sp>
          <p:nvSpPr>
            <p:cNvPr id="68" name="Line 15"/>
            <p:cNvSpPr>
              <a:spLocks noChangeShapeType="1"/>
            </p:cNvSpPr>
            <p:nvPr/>
          </p:nvSpPr>
          <p:spPr bwMode="auto">
            <a:xfrm>
              <a:off x="2675391" y="4246336"/>
              <a:ext cx="33813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4" name="Group 3"/>
            <p:cNvGrpSpPr/>
            <p:nvPr/>
          </p:nvGrpSpPr>
          <p:grpSpPr>
            <a:xfrm>
              <a:off x="-126546" y="4166961"/>
              <a:ext cx="2771775" cy="1289050"/>
              <a:chOff x="123825" y="3883025"/>
              <a:chExt cx="2771775" cy="1289050"/>
            </a:xfrm>
          </p:grpSpPr>
          <p:sp>
            <p:nvSpPr>
              <p:cNvPr id="59" name="Oval 5"/>
              <p:cNvSpPr>
                <a:spLocks noChangeArrowheads="1"/>
              </p:cNvSpPr>
              <p:nvPr/>
            </p:nvSpPr>
            <p:spPr bwMode="auto">
              <a:xfrm>
                <a:off x="1981200" y="4262438"/>
                <a:ext cx="809625" cy="876300"/>
              </a:xfrm>
              <a:prstGeom prst="ellipse">
                <a:avLst/>
              </a:prstGeom>
              <a:solidFill>
                <a:srgbClr val="000099"/>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60" name="Oval 6"/>
              <p:cNvSpPr>
                <a:spLocks noChangeArrowheads="1"/>
              </p:cNvSpPr>
              <p:nvPr/>
            </p:nvSpPr>
            <p:spPr bwMode="auto">
              <a:xfrm>
                <a:off x="1916112" y="4295775"/>
                <a:ext cx="8096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kern="0">
                  <a:solidFill>
                    <a:srgbClr val="000000"/>
                  </a:solidFill>
                  <a:latin typeface="Tahoma" charset="0"/>
                  <a:ea typeface="ＭＳ Ｐゴシック" charset="0"/>
                </a:endParaRPr>
              </a:p>
            </p:txBody>
          </p:sp>
          <p:sp>
            <p:nvSpPr>
              <p:cNvPr id="61" name="Text Box 7"/>
              <p:cNvSpPr txBox="1">
                <a:spLocks noChangeArrowheads="1"/>
              </p:cNvSpPr>
              <p:nvPr/>
            </p:nvSpPr>
            <p:spPr bwMode="auto">
              <a:xfrm>
                <a:off x="1924050" y="4425950"/>
                <a:ext cx="7350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000" kern="0" dirty="0">
                    <a:solidFill>
                      <a:srgbClr val="000000"/>
                    </a:solidFill>
                  </a:rPr>
                  <a:t>state</a:t>
                </a:r>
              </a:p>
              <a:p>
                <a:pPr algn="ctr" eaLnBrk="0" fontAlgn="base" hangingPunct="0">
                  <a:spcBef>
                    <a:spcPct val="0"/>
                  </a:spcBef>
                  <a:spcAft>
                    <a:spcPct val="0"/>
                  </a:spcAft>
                  <a:defRPr/>
                </a:pPr>
                <a:r>
                  <a:rPr lang="en-US" sz="2000" kern="0" dirty="0">
                    <a:solidFill>
                      <a:srgbClr val="000000"/>
                    </a:solidFill>
                  </a:rPr>
                  <a:t>1</a:t>
                </a:r>
              </a:p>
            </p:txBody>
          </p:sp>
          <p:sp>
            <p:nvSpPr>
              <p:cNvPr id="69" name="Rectangle 16"/>
              <p:cNvSpPr>
                <a:spLocks noChangeArrowheads="1"/>
              </p:cNvSpPr>
              <p:nvPr/>
            </p:nvSpPr>
            <p:spPr bwMode="auto">
              <a:xfrm>
                <a:off x="123825" y="3883025"/>
                <a:ext cx="27717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r" eaLnBrk="0" fontAlgn="base" hangingPunct="0">
                  <a:lnSpc>
                    <a:spcPct val="85000"/>
                  </a:lnSpc>
                  <a:spcBef>
                    <a:spcPct val="20000"/>
                  </a:spcBef>
                  <a:spcAft>
                    <a:spcPct val="0"/>
                  </a:spcAft>
                  <a:buClr>
                    <a:srgbClr val="000099"/>
                  </a:buClr>
                  <a:buSzPct val="65000"/>
                  <a:defRPr/>
                </a:pPr>
                <a:endParaRPr lang="en-US" altLang="en-US" sz="2000" kern="0" dirty="0">
                  <a:solidFill>
                    <a:srgbClr val="000000"/>
                  </a:solidFill>
                  <a:latin typeface="+mn-lt"/>
                </a:endParaRPr>
              </a:p>
            </p:txBody>
          </p:sp>
        </p:grpSp>
        <p:sp>
          <p:nvSpPr>
            <p:cNvPr id="70" name="Freeform 17"/>
            <p:cNvSpPr>
              <a:spLocks/>
            </p:cNvSpPr>
            <p:nvPr/>
          </p:nvSpPr>
          <p:spPr bwMode="auto">
            <a:xfrm>
              <a:off x="1951490" y="5456012"/>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1" name="Freeform 18"/>
            <p:cNvSpPr>
              <a:spLocks/>
            </p:cNvSpPr>
            <p:nvPr/>
          </p:nvSpPr>
          <p:spPr bwMode="auto">
            <a:xfrm flipH="1" flipV="1">
              <a:off x="7094990" y="5494112"/>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2" name="Line 19"/>
            <p:cNvSpPr>
              <a:spLocks noChangeShapeType="1"/>
            </p:cNvSpPr>
            <p:nvPr/>
          </p:nvSpPr>
          <p:spPr bwMode="auto">
            <a:xfrm>
              <a:off x="2475366" y="5198837"/>
              <a:ext cx="1571625" cy="75247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73" name="Text Box 21"/>
            <p:cNvSpPr txBox="1">
              <a:spLocks noChangeArrowheads="1"/>
            </p:cNvSpPr>
            <p:nvPr/>
          </p:nvSpPr>
          <p:spPr bwMode="auto">
            <a:xfrm>
              <a:off x="3242128" y="4992462"/>
              <a:ext cx="742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CC0000"/>
                  </a:solidFill>
                </a:rPr>
                <a:t>event</a:t>
              </a:r>
              <a:endParaRPr lang="en-US" sz="2400" kern="0">
                <a:solidFill>
                  <a:srgbClr val="CC0000"/>
                </a:solidFill>
              </a:endParaRPr>
            </a:p>
          </p:txBody>
        </p:sp>
        <p:sp>
          <p:nvSpPr>
            <p:cNvPr id="74" name="Text Box 22"/>
            <p:cNvSpPr txBox="1">
              <a:spLocks noChangeArrowheads="1"/>
            </p:cNvSpPr>
            <p:nvPr/>
          </p:nvSpPr>
          <p:spPr bwMode="auto">
            <a:xfrm>
              <a:off x="3202440" y="5297262"/>
              <a:ext cx="8905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1800" kern="0">
                  <a:solidFill>
                    <a:srgbClr val="CC0000"/>
                  </a:solidFill>
                </a:rPr>
                <a:t>actions</a:t>
              </a:r>
              <a:endParaRPr lang="en-US" sz="2400" kern="0">
                <a:solidFill>
                  <a:srgbClr val="CC0000"/>
                </a:solidFill>
              </a:endParaRPr>
            </a:p>
          </p:txBody>
        </p:sp>
        <p:sp>
          <p:nvSpPr>
            <p:cNvPr id="75" name="Line 23"/>
            <p:cNvSpPr>
              <a:spLocks noChangeShapeType="1"/>
            </p:cNvSpPr>
            <p:nvPr/>
          </p:nvSpPr>
          <p:spPr bwMode="auto">
            <a:xfrm>
              <a:off x="3151641" y="5351236"/>
              <a:ext cx="942975"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sp>
        <p:nvSpPr>
          <p:cNvPr id="6" name="TextBox 5">
            <a:extLst>
              <a:ext uri="{FF2B5EF4-FFF2-40B4-BE49-F238E27FC236}">
                <a16:creationId xmlns:a16="http://schemas.microsoft.com/office/drawing/2014/main" id="{F77B0FE8-6299-BC48-B4A7-A311CF0DE8D3}"/>
              </a:ext>
            </a:extLst>
          </p:cNvPr>
          <p:cNvSpPr txBox="1"/>
          <p:nvPr/>
        </p:nvSpPr>
        <p:spPr>
          <a:xfrm>
            <a:off x="7493582" y="3567402"/>
            <a:ext cx="4575176" cy="2145268"/>
          </a:xfrm>
          <a:prstGeom prst="wedgeRoundRectCallout">
            <a:avLst>
              <a:gd name="adj1" fmla="val -123561"/>
              <a:gd name="adj2" fmla="val -66492"/>
              <a:gd name="adj3" fmla="val 16667"/>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IN" sz="2400" b="0" i="0" u="none" strike="noStrike" dirty="0">
                <a:solidFill>
                  <a:srgbClr val="0D0D0D"/>
                </a:solidFill>
                <a:effectLst/>
              </a:rPr>
              <a:t> A model used to represent and control the behaviour of systems that can exist in a finite number of states at any given time.</a:t>
            </a:r>
            <a:endParaRPr lang="en-US" sz="2400" dirty="0"/>
          </a:p>
        </p:txBody>
      </p:sp>
    </p:spTree>
    <p:extLst>
      <p:ext uri="{BB962C8B-B14F-4D97-AF65-F5344CB8AC3E}">
        <p14:creationId xmlns:p14="http://schemas.microsoft.com/office/powerpoint/2010/main" val="20368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905000" y="4289425"/>
            <a:ext cx="8402638" cy="1879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rdt</a:t>
            </a:r>
            <a:r>
              <a:rPr lang="en-US" dirty="0"/>
              <a:t> 1.0</a:t>
            </a:r>
          </a:p>
        </p:txBody>
      </p:sp>
      <p:sp>
        <p:nvSpPr>
          <p:cNvPr id="3" name="Content Placeholder 2"/>
          <p:cNvSpPr>
            <a:spLocks noGrp="1"/>
          </p:cNvSpPr>
          <p:nvPr>
            <p:ph idx="1"/>
          </p:nvPr>
        </p:nvSpPr>
        <p:spPr/>
        <p:txBody>
          <a:bodyPr/>
          <a:lstStyle/>
          <a:p>
            <a:r>
              <a:rPr lang="en-US" dirty="0"/>
              <a:t>Reliable transfer over a </a:t>
            </a:r>
            <a:r>
              <a:rPr lang="en-US" dirty="0">
                <a:solidFill>
                  <a:srgbClr val="C00000"/>
                </a:solidFill>
              </a:rPr>
              <a:t>reliable channel. </a:t>
            </a:r>
            <a:r>
              <a:rPr lang="en-US" dirty="0"/>
              <a:t>(assume this so that it will be easy to design protocol in the beginning).</a:t>
            </a:r>
          </a:p>
          <a:p>
            <a:r>
              <a:rPr lang="en-US" dirty="0"/>
              <a:t>Underlying channel perfectly reliable channel.</a:t>
            </a:r>
          </a:p>
          <a:p>
            <a:pPr lvl="1"/>
            <a:r>
              <a:rPr lang="en-US" dirty="0"/>
              <a:t>no bit errors</a:t>
            </a:r>
          </a:p>
          <a:p>
            <a:pPr lvl="1"/>
            <a:r>
              <a:rPr lang="en-US" dirty="0"/>
              <a:t>no loss of packets</a:t>
            </a:r>
          </a:p>
          <a:p>
            <a:r>
              <a:rPr lang="en-US" dirty="0"/>
              <a:t>Separate FSMs for sender &amp; receiver:</a:t>
            </a:r>
          </a:p>
          <a:p>
            <a:pPr lvl="1"/>
            <a:r>
              <a:rPr lang="en-US" dirty="0"/>
              <a:t>Sender </a:t>
            </a:r>
            <a:r>
              <a:rPr lang="en-US" dirty="0">
                <a:solidFill>
                  <a:srgbClr val="C00000"/>
                </a:solidFill>
              </a:rPr>
              <a:t>sends</a:t>
            </a:r>
            <a:r>
              <a:rPr lang="en-US" dirty="0"/>
              <a:t> data into underlying channel</a:t>
            </a:r>
          </a:p>
          <a:p>
            <a:pPr lvl="1"/>
            <a:r>
              <a:rPr lang="en-US" dirty="0"/>
              <a:t>Receiver </a:t>
            </a:r>
            <a:r>
              <a:rPr lang="en-US" dirty="0">
                <a:solidFill>
                  <a:srgbClr val="C00000"/>
                </a:solidFill>
              </a:rPr>
              <a:t>reads</a:t>
            </a:r>
            <a:r>
              <a:rPr lang="en-US" dirty="0"/>
              <a:t> data from underlying channel</a:t>
            </a:r>
          </a:p>
          <a:p>
            <a:endParaRPr lang="en-US" dirty="0"/>
          </a:p>
        </p:txBody>
      </p:sp>
      <p:sp>
        <p:nvSpPr>
          <p:cNvPr id="21" name="Oval 4"/>
          <p:cNvSpPr>
            <a:spLocks noChangeArrowheads="1"/>
          </p:cNvSpPr>
          <p:nvPr/>
        </p:nvSpPr>
        <p:spPr bwMode="auto">
          <a:xfrm>
            <a:off x="2522539" y="442118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22" name="Text Box 5"/>
          <p:cNvSpPr txBox="1">
            <a:spLocks noChangeArrowheads="1"/>
          </p:cNvSpPr>
          <p:nvPr/>
        </p:nvSpPr>
        <p:spPr bwMode="auto">
          <a:xfrm>
            <a:off x="2459038" y="4506913"/>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23" name="Freeform 6"/>
          <p:cNvSpPr>
            <a:spLocks/>
          </p:cNvSpPr>
          <p:nvPr/>
        </p:nvSpPr>
        <p:spPr bwMode="auto">
          <a:xfrm>
            <a:off x="3332164" y="4405313"/>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4" name="Text Box 7"/>
          <p:cNvSpPr txBox="1">
            <a:spLocks noChangeArrowheads="1"/>
          </p:cNvSpPr>
          <p:nvPr/>
        </p:nvSpPr>
        <p:spPr bwMode="auto">
          <a:xfrm>
            <a:off x="3784601" y="4929189"/>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packet = make_pkt(data)</a:t>
            </a:r>
          </a:p>
          <a:p>
            <a:pPr eaLnBrk="0" fontAlgn="base" hangingPunct="0">
              <a:spcBef>
                <a:spcPct val="0"/>
              </a:spcBef>
              <a:spcAft>
                <a:spcPct val="0"/>
              </a:spcAft>
            </a:pPr>
            <a:r>
              <a:rPr lang="en-US" altLang="en-US">
                <a:solidFill>
                  <a:srgbClr val="000000"/>
                </a:solidFill>
                <a:latin typeface="Arial" charset="0"/>
              </a:rPr>
              <a:t>udt_send(packet)</a:t>
            </a:r>
            <a:endParaRPr lang="en-US" altLang="en-US">
              <a:solidFill>
                <a:srgbClr val="000000"/>
              </a:solidFill>
              <a:latin typeface="Times New Roman" charset="0"/>
            </a:endParaRPr>
          </a:p>
        </p:txBody>
      </p:sp>
      <p:sp>
        <p:nvSpPr>
          <p:cNvPr id="25" name="Text Box 8"/>
          <p:cNvSpPr txBox="1">
            <a:spLocks noChangeArrowheads="1"/>
          </p:cNvSpPr>
          <p:nvPr/>
        </p:nvSpPr>
        <p:spPr bwMode="auto">
          <a:xfrm>
            <a:off x="3743325" y="446246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rdt_send</a:t>
            </a:r>
            <a:r>
              <a:rPr lang="en-US" altLang="en-US" dirty="0">
                <a:solidFill>
                  <a:srgbClr val="000000"/>
                </a:solidFill>
                <a:latin typeface="Arial" charset="0"/>
              </a:rPr>
              <a:t>(data)</a:t>
            </a:r>
            <a:endParaRPr lang="en-US" altLang="en-US" dirty="0">
              <a:solidFill>
                <a:srgbClr val="000000"/>
              </a:solidFill>
              <a:latin typeface="Times New Roman" charset="0"/>
            </a:endParaRPr>
          </a:p>
        </p:txBody>
      </p:sp>
      <p:sp>
        <p:nvSpPr>
          <p:cNvPr id="26" name="Line 9"/>
          <p:cNvSpPr>
            <a:spLocks noChangeShapeType="1"/>
          </p:cNvSpPr>
          <p:nvPr/>
        </p:nvSpPr>
        <p:spPr bwMode="auto">
          <a:xfrm>
            <a:off x="3843339" y="4805363"/>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7" name="Line 10"/>
          <p:cNvSpPr>
            <a:spLocks noChangeShapeType="1"/>
          </p:cNvSpPr>
          <p:nvPr/>
        </p:nvSpPr>
        <p:spPr bwMode="auto">
          <a:xfrm>
            <a:off x="2198688" y="440531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 name="Text Box 11"/>
          <p:cNvSpPr txBox="1">
            <a:spLocks noChangeArrowheads="1"/>
          </p:cNvSpPr>
          <p:nvPr/>
        </p:nvSpPr>
        <p:spPr bwMode="auto">
          <a:xfrm>
            <a:off x="8050213" y="4787901"/>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 (packet,data)</a:t>
            </a:r>
          </a:p>
          <a:p>
            <a:pPr eaLnBrk="0" fontAlgn="base" hangingPunct="0">
              <a:spcBef>
                <a:spcPct val="0"/>
              </a:spcBef>
              <a:spcAft>
                <a:spcPct val="0"/>
              </a:spcAft>
            </a:pPr>
            <a:r>
              <a:rPr lang="en-US" altLang="en-US">
                <a:solidFill>
                  <a:srgbClr val="000000"/>
                </a:solidFill>
                <a:latin typeface="Arial" charset="0"/>
              </a:rPr>
              <a:t>deliver_data(data)</a:t>
            </a:r>
            <a:endParaRPr lang="en-US" altLang="en-US">
              <a:solidFill>
                <a:srgbClr val="000000"/>
              </a:solidFill>
              <a:latin typeface="Times New Roman" charset="0"/>
            </a:endParaRPr>
          </a:p>
        </p:txBody>
      </p:sp>
      <p:sp>
        <p:nvSpPr>
          <p:cNvPr id="29" name="Oval 12"/>
          <p:cNvSpPr>
            <a:spLocks noChangeArrowheads="1"/>
          </p:cNvSpPr>
          <p:nvPr/>
        </p:nvSpPr>
        <p:spPr bwMode="auto">
          <a:xfrm>
            <a:off x="6831014" y="4406900"/>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30" name="Text Box 13"/>
          <p:cNvSpPr txBox="1">
            <a:spLocks noChangeArrowheads="1"/>
          </p:cNvSpPr>
          <p:nvPr/>
        </p:nvSpPr>
        <p:spPr bwMode="auto">
          <a:xfrm>
            <a:off x="6767513" y="4492626"/>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below</a:t>
            </a:r>
            <a:endParaRPr lang="en-US" altLang="en-US">
              <a:solidFill>
                <a:srgbClr val="000000"/>
              </a:solidFill>
              <a:latin typeface="Times New Roman" charset="0"/>
            </a:endParaRPr>
          </a:p>
        </p:txBody>
      </p:sp>
      <p:sp>
        <p:nvSpPr>
          <p:cNvPr id="31" name="Freeform 14"/>
          <p:cNvSpPr>
            <a:spLocks/>
          </p:cNvSpPr>
          <p:nvPr/>
        </p:nvSpPr>
        <p:spPr bwMode="auto">
          <a:xfrm>
            <a:off x="7640639" y="4391026"/>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2" name="Text Box 15"/>
          <p:cNvSpPr txBox="1">
            <a:spLocks noChangeArrowheads="1"/>
          </p:cNvSpPr>
          <p:nvPr/>
        </p:nvSpPr>
        <p:spPr bwMode="auto">
          <a:xfrm>
            <a:off x="8051800" y="4448176"/>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endParaRPr lang="en-US" altLang="en-US">
              <a:solidFill>
                <a:srgbClr val="000000"/>
              </a:solidFill>
              <a:latin typeface="Times New Roman" charset="0"/>
            </a:endParaRPr>
          </a:p>
        </p:txBody>
      </p:sp>
      <p:sp>
        <p:nvSpPr>
          <p:cNvPr id="33" name="Line 16"/>
          <p:cNvSpPr>
            <a:spLocks noChangeShapeType="1"/>
          </p:cNvSpPr>
          <p:nvPr/>
        </p:nvSpPr>
        <p:spPr bwMode="auto">
          <a:xfrm>
            <a:off x="8151814" y="4791075"/>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 name="Line 17"/>
          <p:cNvSpPr>
            <a:spLocks noChangeShapeType="1"/>
          </p:cNvSpPr>
          <p:nvPr/>
        </p:nvSpPr>
        <p:spPr bwMode="auto">
          <a:xfrm>
            <a:off x="6507163" y="4391025"/>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5" name="Rectangle 18"/>
          <p:cNvSpPr>
            <a:spLocks noChangeArrowheads="1"/>
          </p:cNvSpPr>
          <p:nvPr/>
        </p:nvSpPr>
        <p:spPr bwMode="auto">
          <a:xfrm>
            <a:off x="8066088" y="4467225"/>
            <a:ext cx="15414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fontAlgn="base" hangingPunct="0">
              <a:spcBef>
                <a:spcPct val="0"/>
              </a:spcBef>
              <a:spcAft>
                <a:spcPct val="0"/>
              </a:spcAft>
              <a:defRPr/>
            </a:pPr>
            <a:r>
              <a:rPr lang="en-US" sz="1600" dirty="0" err="1">
                <a:solidFill>
                  <a:srgbClr val="000000"/>
                </a:solidFill>
                <a:latin typeface="Arial" charset="0"/>
                <a:ea typeface="ＭＳ Ｐゴシック" charset="0"/>
              </a:rPr>
              <a:t>rdt_rcv</a:t>
            </a:r>
            <a:r>
              <a:rPr lang="en-US" sz="1600" dirty="0">
                <a:solidFill>
                  <a:srgbClr val="000000"/>
                </a:solidFill>
                <a:latin typeface="Arial" charset="0"/>
                <a:ea typeface="ＭＳ Ｐゴシック" charset="0"/>
              </a:rPr>
              <a:t>(packet)</a:t>
            </a:r>
          </a:p>
        </p:txBody>
      </p:sp>
      <p:sp>
        <p:nvSpPr>
          <p:cNvPr id="36" name="Text Box 19"/>
          <p:cNvSpPr txBox="1">
            <a:spLocks noChangeArrowheads="1"/>
          </p:cNvSpPr>
          <p:nvPr/>
        </p:nvSpPr>
        <p:spPr bwMode="auto">
          <a:xfrm>
            <a:off x="3830639" y="5715000"/>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a:solidFill>
                  <a:srgbClr val="CC0000"/>
                </a:solidFill>
              </a:rPr>
              <a:t>sender</a:t>
            </a:r>
          </a:p>
        </p:txBody>
      </p:sp>
      <p:sp>
        <p:nvSpPr>
          <p:cNvPr id="37" name="Text Box 20"/>
          <p:cNvSpPr txBox="1">
            <a:spLocks noChangeArrowheads="1"/>
          </p:cNvSpPr>
          <p:nvPr/>
        </p:nvSpPr>
        <p:spPr bwMode="auto">
          <a:xfrm>
            <a:off x="7675564" y="5711825"/>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70791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ppt_x"/>
                                          </p:val>
                                        </p:tav>
                                        <p:tav tm="100000">
                                          <p:val>
                                            <p:strVal val="#ppt_x"/>
                                          </p:val>
                                        </p:tav>
                                      </p:tavLst>
                                    </p:anim>
                                    <p:anim calcmode="lin" valueType="num">
                                      <p:cBhvr additive="base">
                                        <p:cTn id="82" dur="500" fill="hold"/>
                                        <p:tgtEl>
                                          <p:spTgt spid="3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fill="hold"/>
                                        <p:tgtEl>
                                          <p:spTgt spid="34"/>
                                        </p:tgtEl>
                                        <p:attrNameLst>
                                          <p:attrName>ppt_x</p:attrName>
                                        </p:attrNameLst>
                                      </p:cBhvr>
                                      <p:tavLst>
                                        <p:tav tm="0">
                                          <p:val>
                                            <p:strVal val="#ppt_x"/>
                                          </p:val>
                                        </p:tav>
                                        <p:tav tm="100000">
                                          <p:val>
                                            <p:strVal val="#ppt_x"/>
                                          </p:val>
                                        </p:tav>
                                      </p:tavLst>
                                    </p:anim>
                                    <p:anim calcmode="lin" valueType="num">
                                      <p:cBhvr additive="base">
                                        <p:cTn id="9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1" grpId="0" animBg="1"/>
      <p:bldP spid="22" grpId="0"/>
      <p:bldP spid="23" grpId="0" animBg="1"/>
      <p:bldP spid="24" grpId="0"/>
      <p:bldP spid="25" grpId="0"/>
      <p:bldP spid="26" grpId="0" animBg="1"/>
      <p:bldP spid="27" grpId="0" animBg="1"/>
      <p:bldP spid="27" grpId="1" animBg="1"/>
      <p:bldP spid="28" grpId="0"/>
      <p:bldP spid="29" grpId="0" animBg="1"/>
      <p:bldP spid="30" grpId="0"/>
      <p:bldP spid="31" grpId="0" animBg="1"/>
      <p:bldP spid="33" grpId="0" animBg="1"/>
      <p:bldP spid="34" grpId="0" animBg="1"/>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2.0 – Stop &amp; Wait Protocol</a:t>
            </a:r>
          </a:p>
        </p:txBody>
      </p:sp>
      <p:sp>
        <p:nvSpPr>
          <p:cNvPr id="2" name="Text Placeholder 1">
            <a:extLst>
              <a:ext uri="{FF2B5EF4-FFF2-40B4-BE49-F238E27FC236}">
                <a16:creationId xmlns:a16="http://schemas.microsoft.com/office/drawing/2014/main" id="{E58C11F5-1287-09D2-752E-8565810D18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5083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channel with bit errors</a:t>
            </a:r>
          </a:p>
        </p:txBody>
      </p:sp>
      <p:sp>
        <p:nvSpPr>
          <p:cNvPr id="3" name="Content Placeholder 2"/>
          <p:cNvSpPr>
            <a:spLocks noGrp="1"/>
          </p:cNvSpPr>
          <p:nvPr>
            <p:ph idx="1"/>
          </p:nvPr>
        </p:nvSpPr>
        <p:spPr/>
        <p:txBody>
          <a:bodyPr>
            <a:normAutofit/>
          </a:bodyPr>
          <a:lstStyle/>
          <a:p>
            <a:r>
              <a:rPr lang="en-US" dirty="0"/>
              <a:t>Underlying channel may flip bits in packet.</a:t>
            </a:r>
          </a:p>
          <a:p>
            <a:pPr lvl="1"/>
            <a:r>
              <a:rPr lang="en-US" dirty="0">
                <a:solidFill>
                  <a:schemeClr val="accent6"/>
                </a:solidFill>
              </a:rPr>
              <a:t>checksum</a:t>
            </a:r>
            <a:r>
              <a:rPr lang="en-US" dirty="0"/>
              <a:t> to detect bit errors.</a:t>
            </a:r>
          </a:p>
          <a:p>
            <a:r>
              <a:rPr lang="en-US" dirty="0"/>
              <a:t>To recover from errors:</a:t>
            </a:r>
          </a:p>
          <a:p>
            <a:pPr lvl="1" algn="just"/>
            <a:r>
              <a:rPr lang="en-US" b="1" dirty="0">
                <a:solidFill>
                  <a:srgbClr val="C00000"/>
                </a:solidFill>
              </a:rPr>
              <a:t>acknowledgements</a:t>
            </a:r>
            <a:r>
              <a:rPr lang="en-US" dirty="0"/>
              <a:t> (</a:t>
            </a:r>
            <a:r>
              <a:rPr lang="en-US" dirty="0">
                <a:solidFill>
                  <a:schemeClr val="accent6"/>
                </a:solidFill>
              </a:rPr>
              <a:t>ACKs</a:t>
            </a:r>
            <a:r>
              <a:rPr lang="en-US" dirty="0"/>
              <a:t>): receiver explicitly tells sender that packet received OK.</a:t>
            </a:r>
          </a:p>
          <a:p>
            <a:pPr lvl="1" algn="just"/>
            <a:r>
              <a:rPr lang="en-US" b="1" dirty="0">
                <a:solidFill>
                  <a:srgbClr val="C00000"/>
                </a:solidFill>
              </a:rPr>
              <a:t>negative acknowledgements </a:t>
            </a:r>
            <a:r>
              <a:rPr lang="en-US" dirty="0"/>
              <a:t>(</a:t>
            </a:r>
            <a:r>
              <a:rPr lang="en-US" dirty="0">
                <a:solidFill>
                  <a:schemeClr val="accent6"/>
                </a:solidFill>
              </a:rPr>
              <a:t>NAKs</a:t>
            </a:r>
            <a:r>
              <a:rPr lang="en-US" dirty="0"/>
              <a:t>): receiver explicitly tells sender that packet had errors.</a:t>
            </a:r>
          </a:p>
          <a:p>
            <a:pPr lvl="1"/>
            <a:r>
              <a:rPr lang="en-US" dirty="0"/>
              <a:t>sender </a:t>
            </a:r>
            <a:r>
              <a:rPr lang="en-US" b="1" dirty="0">
                <a:solidFill>
                  <a:srgbClr val="C00000"/>
                </a:solidFill>
              </a:rPr>
              <a:t>retransmits</a:t>
            </a:r>
            <a:r>
              <a:rPr lang="en-US" dirty="0"/>
              <a:t> packet on receipt of NAK.</a:t>
            </a:r>
          </a:p>
          <a:p>
            <a:r>
              <a:rPr lang="en-US" dirty="0"/>
              <a:t>New mechanisms in </a:t>
            </a:r>
            <a:r>
              <a:rPr lang="en-US" dirty="0" err="1"/>
              <a:t>rdt</a:t>
            </a:r>
            <a:r>
              <a:rPr lang="en-US" dirty="0"/>
              <a:t> 2.0 (beyond </a:t>
            </a:r>
            <a:r>
              <a:rPr lang="en-US" dirty="0" err="1"/>
              <a:t>rdt</a:t>
            </a:r>
            <a:r>
              <a:rPr lang="en-US" dirty="0"/>
              <a:t> 1.0):</a:t>
            </a:r>
          </a:p>
          <a:p>
            <a:pPr lvl="1"/>
            <a:r>
              <a:rPr lang="en-US" b="1" dirty="0">
                <a:solidFill>
                  <a:srgbClr val="C00000"/>
                </a:solidFill>
              </a:rPr>
              <a:t>Error detection</a:t>
            </a:r>
          </a:p>
          <a:p>
            <a:pPr lvl="1"/>
            <a:r>
              <a:rPr lang="en-US" b="1" dirty="0">
                <a:solidFill>
                  <a:srgbClr val="C00000"/>
                </a:solidFill>
              </a:rPr>
              <a:t>Feedback</a:t>
            </a:r>
            <a:r>
              <a:rPr lang="en-US" dirty="0"/>
              <a:t>: control messages(ACK,NAK) from receiver to sender</a:t>
            </a:r>
          </a:p>
          <a:p>
            <a:pPr lvl="1"/>
            <a:r>
              <a:rPr lang="en-US" b="1" dirty="0">
                <a:solidFill>
                  <a:srgbClr val="C00000"/>
                </a:solidFill>
              </a:rPr>
              <a:t>Retransmission</a:t>
            </a:r>
            <a:r>
              <a:rPr lang="en-US" dirty="0"/>
              <a:t>: Error in received packet, retransmitted by the sender</a:t>
            </a:r>
          </a:p>
          <a:p>
            <a:pPr marL="400050"/>
            <a:r>
              <a:rPr lang="en-US" dirty="0"/>
              <a:t>It is known as </a:t>
            </a:r>
            <a:r>
              <a:rPr lang="en-US" dirty="0">
                <a:solidFill>
                  <a:schemeClr val="accent6"/>
                </a:solidFill>
              </a:rPr>
              <a:t>stop-and-wait</a:t>
            </a:r>
            <a:r>
              <a:rPr lang="en-US" dirty="0"/>
              <a:t> protocol.</a:t>
            </a:r>
          </a:p>
          <a:p>
            <a:endParaRPr lang="en-US" dirty="0"/>
          </a:p>
        </p:txBody>
      </p:sp>
    </p:spTree>
    <p:extLst>
      <p:ext uri="{BB962C8B-B14F-4D97-AF65-F5344CB8AC3E}">
        <p14:creationId xmlns:p14="http://schemas.microsoft.com/office/powerpoint/2010/main" val="13489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no error</a:t>
            </a:r>
          </a:p>
        </p:txBody>
      </p:sp>
      <p:sp>
        <p:nvSpPr>
          <p:cNvPr id="3" name="Content Placeholder 2">
            <a:extLst>
              <a:ext uri="{FF2B5EF4-FFF2-40B4-BE49-F238E27FC236}">
                <a16:creationId xmlns:a16="http://schemas.microsoft.com/office/drawing/2014/main" id="{B7CCAF07-E595-61A2-1A67-F496C52F65A0}"/>
              </a:ext>
            </a:extLst>
          </p:cNvPr>
          <p:cNvSpPr>
            <a:spLocks noGrp="1"/>
          </p:cNvSpPr>
          <p:nvPr>
            <p:ph idx="1"/>
          </p:nvPr>
        </p:nvSpPr>
        <p:spPr/>
        <p:txBody>
          <a:bodyPr/>
          <a:lstStyle/>
          <a:p>
            <a:endParaRPr lang="en-US"/>
          </a:p>
        </p:txBody>
      </p:sp>
      <p:sp>
        <p:nvSpPr>
          <p:cNvPr id="50"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2"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sndpkt</a:t>
            </a:r>
            <a:r>
              <a:rPr lang="en-US" altLang="en-US" sz="1600" dirty="0">
                <a:solidFill>
                  <a:srgbClr val="000000"/>
                </a:solidFill>
                <a:latin typeface="Arial" charset="0"/>
              </a:rPr>
              <a:t> = </a:t>
            </a:r>
            <a:r>
              <a:rPr lang="en-US" altLang="en-US" sz="1600" dirty="0" err="1">
                <a:solidFill>
                  <a:srgbClr val="000000"/>
                </a:solidFill>
                <a:latin typeface="Arial" charset="0"/>
              </a:rPr>
              <a:t>make_pkt</a:t>
            </a:r>
            <a:r>
              <a:rPr lang="en-US" altLang="en-US" sz="1600" dirty="0">
                <a:solidFill>
                  <a:srgbClr val="000000"/>
                </a:solidFill>
                <a:latin typeface="Arial" charset="0"/>
              </a:rPr>
              <a:t>(data, checksum)</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sp>
        <p:nvSpPr>
          <p:cNvPr id="53" name="Line 6"/>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4"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5"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56" name="Line 9"/>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10"/>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Freeform 11"/>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9"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0" name="Line 13"/>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4"/>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3"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4" name="Line 17"/>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5" name="Group 18"/>
          <p:cNvGrpSpPr>
            <a:grpSpLocks/>
          </p:cNvGrpSpPr>
          <p:nvPr/>
        </p:nvGrpSpPr>
        <p:grpSpPr bwMode="auto">
          <a:xfrm>
            <a:off x="8097838" y="2352675"/>
            <a:ext cx="1924050" cy="858838"/>
            <a:chOff x="2222" y="2660"/>
            <a:chExt cx="1212" cy="541"/>
          </a:xfrm>
        </p:grpSpPr>
        <p:sp>
          <p:nvSpPr>
            <p:cNvPr id="66"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67"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68"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69" name="Group 22"/>
          <p:cNvGrpSpPr>
            <a:grpSpLocks/>
          </p:cNvGrpSpPr>
          <p:nvPr/>
        </p:nvGrpSpPr>
        <p:grpSpPr bwMode="auto">
          <a:xfrm>
            <a:off x="3816350" y="2222501"/>
            <a:ext cx="1074738" cy="962025"/>
            <a:chOff x="1540" y="2116"/>
            <a:chExt cx="677" cy="606"/>
          </a:xfrm>
        </p:grpSpPr>
        <p:sp>
          <p:nvSpPr>
            <p:cNvPr id="70"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1"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2" name="Freeform 25"/>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Oval 26"/>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4" name="Text Box 27"/>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5" name="Freeform 28"/>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76" name="Group 29"/>
          <p:cNvGrpSpPr>
            <a:grpSpLocks/>
          </p:cNvGrpSpPr>
          <p:nvPr/>
        </p:nvGrpSpPr>
        <p:grpSpPr bwMode="auto">
          <a:xfrm>
            <a:off x="1873250" y="2166939"/>
            <a:ext cx="1333500" cy="1004887"/>
            <a:chOff x="220" y="1365"/>
            <a:chExt cx="840" cy="633"/>
          </a:xfrm>
        </p:grpSpPr>
        <p:sp>
          <p:nvSpPr>
            <p:cNvPr id="77"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8"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79" name="Group 32"/>
          <p:cNvGrpSpPr>
            <a:grpSpLocks/>
          </p:cNvGrpSpPr>
          <p:nvPr/>
        </p:nvGrpSpPr>
        <p:grpSpPr bwMode="auto">
          <a:xfrm>
            <a:off x="7858126" y="3497263"/>
            <a:ext cx="1414463" cy="1033462"/>
            <a:chOff x="3990" y="2203"/>
            <a:chExt cx="891" cy="651"/>
          </a:xfrm>
        </p:grpSpPr>
        <p:sp>
          <p:nvSpPr>
            <p:cNvPr id="80"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1"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2" name="Text Box 35"/>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3" name="Line 36"/>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4" name="Freeform 37"/>
          <p:cNvSpPr>
            <a:spLocks/>
          </p:cNvSpPr>
          <p:nvPr/>
        </p:nvSpPr>
        <p:spPr bwMode="auto">
          <a:xfrm>
            <a:off x="2535238" y="2006600"/>
            <a:ext cx="6697662" cy="3060700"/>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19" h="1928">
                <a:moveTo>
                  <a:pt x="0" y="10"/>
                </a:moveTo>
                <a:lnTo>
                  <a:pt x="1003" y="0"/>
                </a:lnTo>
                <a:lnTo>
                  <a:pt x="3387" y="1928"/>
                </a:lnTo>
                <a:lnTo>
                  <a:pt x="4219" y="1928"/>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5" name="Group 38"/>
          <p:cNvGrpSpPr>
            <a:grpSpLocks/>
          </p:cNvGrpSpPr>
          <p:nvPr/>
        </p:nvGrpSpPr>
        <p:grpSpPr bwMode="auto">
          <a:xfrm>
            <a:off x="1871663" y="2166939"/>
            <a:ext cx="1333500" cy="1004887"/>
            <a:chOff x="220" y="1365"/>
            <a:chExt cx="840" cy="633"/>
          </a:xfrm>
        </p:grpSpPr>
        <p:sp>
          <p:nvSpPr>
            <p:cNvPr id="86"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87"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88" name="Oval 41"/>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9" name="Line 42"/>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0" name="Freeform 43"/>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1" name="Group 44"/>
          <p:cNvGrpSpPr>
            <a:grpSpLocks/>
          </p:cNvGrpSpPr>
          <p:nvPr/>
        </p:nvGrpSpPr>
        <p:grpSpPr bwMode="auto">
          <a:xfrm>
            <a:off x="1871663" y="2166939"/>
            <a:ext cx="1333500" cy="1004887"/>
            <a:chOff x="220" y="1365"/>
            <a:chExt cx="840" cy="633"/>
          </a:xfrm>
        </p:grpSpPr>
        <p:sp>
          <p:nvSpPr>
            <p:cNvPr id="92"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3"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4" name="Oval 47"/>
          <p:cNvSpPr>
            <a:spLocks noChangeArrowheads="1"/>
          </p:cNvSpPr>
          <p:nvPr/>
        </p:nvSpPr>
        <p:spPr bwMode="auto">
          <a:xfrm>
            <a:off x="3852864" y="2227264"/>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95" name="Text Box 48"/>
          <p:cNvSpPr txBox="1">
            <a:spLocks noChangeArrowheads="1"/>
          </p:cNvSpPr>
          <p:nvPr/>
        </p:nvSpPr>
        <p:spPr bwMode="auto">
          <a:xfrm>
            <a:off x="2933700" y="38544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96" name="Text Box 31">
            <a:extLst>
              <a:ext uri="{FF2B5EF4-FFF2-40B4-BE49-F238E27FC236}">
                <a16:creationId xmlns:a16="http://schemas.microsoft.com/office/drawing/2014/main" id="{0FE0479D-99A9-8541-ACFC-4FDBC6485692}"/>
              </a:ext>
            </a:extLst>
          </p:cNvPr>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97" name="Text Box 32">
            <a:extLst>
              <a:ext uri="{FF2B5EF4-FFF2-40B4-BE49-F238E27FC236}">
                <a16:creationId xmlns:a16="http://schemas.microsoft.com/office/drawing/2014/main" id="{9273A718-9083-8946-AA7E-73187FFB1D35}"/>
              </a:ext>
            </a:extLst>
          </p:cNvPr>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1209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1000" fill="hold"/>
                                        <p:tgtEl>
                                          <p:spTgt spid="79"/>
                                        </p:tgtEl>
                                        <p:attrNameLst>
                                          <p:attrName>ppt_w</p:attrName>
                                        </p:attrNameLst>
                                      </p:cBhvr>
                                      <p:tavLst>
                                        <p:tav tm="0">
                                          <p:val>
                                            <p:fltVal val="0"/>
                                          </p:val>
                                        </p:tav>
                                        <p:tav tm="100000">
                                          <p:val>
                                            <p:strVal val="#ppt_w"/>
                                          </p:val>
                                        </p:tav>
                                      </p:tavLst>
                                    </p:anim>
                                    <p:anim calcmode="lin" valueType="num">
                                      <p:cBhvr>
                                        <p:cTn id="16" dur="1000" fill="hold"/>
                                        <p:tgtEl>
                                          <p:spTgt spid="79"/>
                                        </p:tgtEl>
                                        <p:attrNameLst>
                                          <p:attrName>ppt_h</p:attrName>
                                        </p:attrNameLst>
                                      </p:cBhvr>
                                      <p:tavLst>
                                        <p:tav tm="0">
                                          <p:val>
                                            <p:fltVal val="0"/>
                                          </p:val>
                                        </p:tav>
                                        <p:tav tm="100000">
                                          <p:val>
                                            <p:strVal val="#ppt_h"/>
                                          </p:val>
                                        </p:tav>
                                      </p:tavLst>
                                    </p:anim>
                                    <p:anim calcmode="lin" valueType="num">
                                      <p:cBhvr>
                                        <p:cTn id="17"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up)">
                                      <p:cBhvr>
                                        <p:cTn id="23" dur="1000"/>
                                        <p:tgtEl>
                                          <p:spTgt spid="83"/>
                                        </p:tgtEl>
                                      </p:cBhvr>
                                    </p:animEffect>
                                  </p:childTnLst>
                                  <p:subTnLst>
                                    <p:set>
                                      <p:cBhvr override="childStyle">
                                        <p:cTn dur="1" fill="hold" display="0" masterRel="nextClick" afterEffect="1"/>
                                        <p:tgtEl>
                                          <p:spTgt spid="8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1000"/>
                                        <p:tgtEl>
                                          <p:spTgt spid="84"/>
                                        </p:tgtEl>
                                      </p:cBhvr>
                                    </p:animEffect>
                                  </p:childTnLst>
                                  <p:subTnLst>
                                    <p:set>
                                      <p:cBhvr override="childStyle">
                                        <p:cTn dur="1" fill="hold" display="0" masterRel="nextClick" afterEffect="1"/>
                                        <p:tgtEl>
                                          <p:spTgt spid="84"/>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up)">
                                      <p:cBhvr>
                                        <p:cTn id="37" dur="1000"/>
                                        <p:tgtEl>
                                          <p:spTgt spid="89"/>
                                        </p:tgtEl>
                                      </p:cBhvr>
                                    </p:animEffect>
                                  </p:childTnLst>
                                  <p:subTnLst>
                                    <p:set>
                                      <p:cBhvr override="childStyle">
                                        <p:cTn dur="1" fill="hold" display="0" masterRel="nextClick" afterEffect="1"/>
                                        <p:tgtEl>
                                          <p:spTgt spid="8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right)">
                                      <p:cBhvr>
                                        <p:cTn id="42" dur="1000"/>
                                        <p:tgtEl>
                                          <p:spTgt spid="90"/>
                                        </p:tgtEl>
                                      </p:cBhvr>
                                    </p:animEffect>
                                  </p:childTnLst>
                                  <p:subTnLst>
                                    <p:set>
                                      <p:cBhvr override="childStyle">
                                        <p:cTn dur="1" fill="hold" display="0" masterRel="sameClick" afterEffect="1">
                                          <p:stCondLst>
                                            <p:cond evt="end" delay="0">
                                              <p:tn val="40"/>
                                            </p:cond>
                                          </p:stCondLst>
                                        </p:cTn>
                                        <p:tgtEl>
                                          <p:spTgt spid="90"/>
                                        </p:tgtEl>
                                        <p:attrNameLst>
                                          <p:attrName>style.visibility</p:attrName>
                                        </p:attrNameLst>
                                      </p:cBhvr>
                                      <p:to>
                                        <p:strVal val="hidden"/>
                                      </p:to>
                                    </p:set>
                                  </p:sub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4"/>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8" grpId="0" animBg="1"/>
      <p:bldP spid="89" grpId="0" animBg="1"/>
      <p:bldP spid="90" grpId="0" animBg="1"/>
      <p:bldP spid="94" grpId="0" animBg="1"/>
      <p:bldP spid="9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4C9E-C1D6-0F41-858B-420BE658D3BA}"/>
              </a:ext>
            </a:extLst>
          </p:cNvPr>
          <p:cNvSpPr>
            <a:spLocks noGrp="1"/>
          </p:cNvSpPr>
          <p:nvPr>
            <p:ph type="title"/>
          </p:nvPr>
        </p:nvSpPr>
        <p:spPr>
          <a:xfrm>
            <a:off x="831850" y="1709738"/>
            <a:ext cx="10515600" cy="2852737"/>
          </a:xfrm>
        </p:spPr>
        <p:txBody>
          <a:bodyPr>
            <a:normAutofit/>
          </a:bodyPr>
          <a:lstStyle/>
          <a:p>
            <a:r>
              <a:rPr lang="en-US" dirty="0"/>
              <a:t>Introduction </a:t>
            </a:r>
            <a:br>
              <a:rPr lang="en-US" dirty="0"/>
            </a:br>
            <a:r>
              <a:rPr lang="en-US" dirty="0"/>
              <a:t>Transport Layer Services</a:t>
            </a:r>
          </a:p>
        </p:txBody>
      </p:sp>
      <p:sp>
        <p:nvSpPr>
          <p:cNvPr id="5" name="Text Placeholder 4">
            <a:extLst>
              <a:ext uri="{FF2B5EF4-FFF2-40B4-BE49-F238E27FC236}">
                <a16:creationId xmlns:a16="http://schemas.microsoft.com/office/drawing/2014/main" id="{7A322A0A-BF72-8EA6-2D8F-AB2570D680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992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with error</a:t>
            </a:r>
          </a:p>
        </p:txBody>
      </p:sp>
      <p:sp>
        <p:nvSpPr>
          <p:cNvPr id="3" name="Content Placeholder 2">
            <a:extLst>
              <a:ext uri="{FF2B5EF4-FFF2-40B4-BE49-F238E27FC236}">
                <a16:creationId xmlns:a16="http://schemas.microsoft.com/office/drawing/2014/main" id="{E84132CC-A22F-C65B-9D3D-C490ABDDA7A3}"/>
              </a:ext>
            </a:extLst>
          </p:cNvPr>
          <p:cNvSpPr>
            <a:spLocks noGrp="1"/>
          </p:cNvSpPr>
          <p:nvPr>
            <p:ph idx="1"/>
          </p:nvPr>
        </p:nvSpPr>
        <p:spPr/>
        <p:txBody>
          <a:bodyPr/>
          <a:lstStyle/>
          <a:p>
            <a:endParaRPr lang="en-US"/>
          </a:p>
        </p:txBody>
      </p:sp>
      <p:sp>
        <p:nvSpPr>
          <p:cNvPr id="54"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5"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above</a:t>
            </a:r>
            <a:endParaRPr lang="en-US" altLang="en-US" sz="1600">
              <a:solidFill>
                <a:srgbClr val="000000"/>
              </a:solidFill>
              <a:latin typeface="Times New Roman" charset="0"/>
            </a:endParaRPr>
          </a:p>
        </p:txBody>
      </p:sp>
      <p:sp>
        <p:nvSpPr>
          <p:cNvPr id="56"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snkpkt = make_pkt(data,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7" name="Line 6"/>
          <p:cNvSpPr>
            <a:spLocks noChangeShapeType="1"/>
          </p:cNvSpPr>
          <p:nvPr/>
        </p:nvSpPr>
        <p:spPr bwMode="auto">
          <a:xfrm>
            <a:off x="2633663" y="1535113"/>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udt_send(ACK)</a:t>
            </a:r>
            <a:endParaRPr lang="en-US" altLang="en-US" sz="1600">
              <a:solidFill>
                <a:srgbClr val="000000"/>
              </a:solidFill>
              <a:latin typeface="Times New Roman" charset="0"/>
            </a:endParaRPr>
          </a:p>
        </p:txBody>
      </p:sp>
      <p:sp>
        <p:nvSpPr>
          <p:cNvPr id="59"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notcorrupt(rcvpkt)</a:t>
            </a:r>
            <a:endParaRPr lang="en-US" altLang="en-US" sz="1600">
              <a:solidFill>
                <a:srgbClr val="000000"/>
              </a:solidFill>
              <a:latin typeface="Times New Roman" charset="0"/>
            </a:endParaRPr>
          </a:p>
        </p:txBody>
      </p:sp>
      <p:sp>
        <p:nvSpPr>
          <p:cNvPr id="60" name="Line 9"/>
          <p:cNvSpPr>
            <a:spLocks noChangeShapeType="1"/>
          </p:cNvSpPr>
          <p:nvPr/>
        </p:nvSpPr>
        <p:spPr bwMode="auto">
          <a:xfrm>
            <a:off x="7943851" y="5370513"/>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Freeform 10"/>
          <p:cNvSpPr>
            <a:spLocks/>
          </p:cNvSpPr>
          <p:nvPr/>
        </p:nvSpPr>
        <p:spPr bwMode="auto">
          <a:xfrm flipV="1">
            <a:off x="2581276" y="1979613"/>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Freeform 11"/>
          <p:cNvSpPr>
            <a:spLocks/>
          </p:cNvSpPr>
          <p:nvPr/>
        </p:nvSpPr>
        <p:spPr bwMode="auto">
          <a:xfrm>
            <a:off x="2628901" y="3140075"/>
            <a:ext cx="1800225"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isACK(rcvpkt)</a:t>
            </a:r>
            <a:endParaRPr lang="en-US" altLang="en-US" sz="1600">
              <a:solidFill>
                <a:srgbClr val="000000"/>
              </a:solidFill>
              <a:latin typeface="Times New Roman" charset="0"/>
            </a:endParaRPr>
          </a:p>
        </p:txBody>
      </p:sp>
      <p:sp>
        <p:nvSpPr>
          <p:cNvPr id="64" name="Line 13"/>
          <p:cNvSpPr>
            <a:spLocks noChangeShapeType="1"/>
          </p:cNvSpPr>
          <p:nvPr/>
        </p:nvSpPr>
        <p:spPr bwMode="auto">
          <a:xfrm>
            <a:off x="2697163" y="3816350"/>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14"/>
          <p:cNvSpPr>
            <a:spLocks/>
          </p:cNvSpPr>
          <p:nvPr/>
        </p:nvSpPr>
        <p:spPr bwMode="auto">
          <a:xfrm>
            <a:off x="4776789" y="2286001"/>
            <a:ext cx="466725" cy="893763"/>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7"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isNAK(rcvpkt)</a:t>
            </a:r>
            <a:endParaRPr lang="en-US" altLang="en-US" sz="1600">
              <a:solidFill>
                <a:srgbClr val="000000"/>
              </a:solidFill>
              <a:latin typeface="Times New Roman" charset="0"/>
            </a:endParaRPr>
          </a:p>
        </p:txBody>
      </p:sp>
      <p:sp>
        <p:nvSpPr>
          <p:cNvPr id="68" name="Line 17"/>
          <p:cNvSpPr>
            <a:spLocks noChangeShapeType="1"/>
          </p:cNvSpPr>
          <p:nvPr/>
        </p:nvSpPr>
        <p:spPr bwMode="auto">
          <a:xfrm>
            <a:off x="5180013" y="26003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9" name="Group 18"/>
          <p:cNvGrpSpPr>
            <a:grpSpLocks/>
          </p:cNvGrpSpPr>
          <p:nvPr/>
        </p:nvGrpSpPr>
        <p:grpSpPr bwMode="auto">
          <a:xfrm>
            <a:off x="8097838" y="2352675"/>
            <a:ext cx="1924050" cy="858838"/>
            <a:chOff x="2222" y="2660"/>
            <a:chExt cx="1212" cy="541"/>
          </a:xfrm>
        </p:grpSpPr>
        <p:sp>
          <p:nvSpPr>
            <p:cNvPr id="70"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udt_send(NAK)</a:t>
              </a:r>
              <a:endParaRPr lang="en-US" altLang="en-US" sz="1600">
                <a:solidFill>
                  <a:srgbClr val="000000"/>
                </a:solidFill>
                <a:latin typeface="Times New Roman" charset="0"/>
              </a:endParaRPr>
            </a:p>
          </p:txBody>
        </p:sp>
        <p:sp>
          <p:nvSpPr>
            <p:cNvPr id="71"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a:t>
              </a:r>
              <a:endParaRPr lang="en-US" altLang="en-US" sz="1600">
                <a:solidFill>
                  <a:srgbClr val="000000"/>
                </a:solidFill>
                <a:latin typeface="Times New Roman" charset="0"/>
              </a:endParaRPr>
            </a:p>
          </p:txBody>
        </p:sp>
        <p:sp>
          <p:nvSpPr>
            <p:cNvPr id="72" name="Line 21"/>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73" name="Group 22"/>
          <p:cNvGrpSpPr>
            <a:grpSpLocks/>
          </p:cNvGrpSpPr>
          <p:nvPr/>
        </p:nvGrpSpPr>
        <p:grpSpPr bwMode="auto">
          <a:xfrm>
            <a:off x="3816350" y="2222501"/>
            <a:ext cx="1074738" cy="962025"/>
            <a:chOff x="1540" y="2116"/>
            <a:chExt cx="677" cy="606"/>
          </a:xfrm>
        </p:grpSpPr>
        <p:sp>
          <p:nvSpPr>
            <p:cNvPr id="74"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5"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ACK or NAK</a:t>
              </a:r>
              <a:endParaRPr lang="en-US" altLang="en-US" sz="1600">
                <a:solidFill>
                  <a:srgbClr val="000000"/>
                </a:solidFill>
                <a:latin typeface="Times New Roman" charset="0"/>
              </a:endParaRPr>
            </a:p>
          </p:txBody>
        </p:sp>
      </p:grpSp>
      <p:sp>
        <p:nvSpPr>
          <p:cNvPr id="76" name="Freeform 25"/>
          <p:cNvSpPr>
            <a:spLocks/>
          </p:cNvSpPr>
          <p:nvPr/>
        </p:nvSpPr>
        <p:spPr bwMode="auto">
          <a:xfrm>
            <a:off x="8196263" y="3148013"/>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Oval 26"/>
          <p:cNvSpPr>
            <a:spLocks noChangeArrowheads="1"/>
          </p:cNvSpPr>
          <p:nvPr/>
        </p:nvSpPr>
        <p:spPr bwMode="auto">
          <a:xfrm>
            <a:off x="8288339" y="3568701"/>
            <a:ext cx="985837" cy="962025"/>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8" name="Text Box 27"/>
          <p:cNvSpPr txBox="1">
            <a:spLocks noChangeArrowheads="1"/>
          </p:cNvSpPr>
          <p:nvPr/>
        </p:nvSpPr>
        <p:spPr bwMode="auto">
          <a:xfrm>
            <a:off x="8201025" y="36528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Wait for call from below</a:t>
            </a:r>
            <a:endParaRPr lang="en-US" altLang="en-US" sz="1600">
              <a:solidFill>
                <a:srgbClr val="000000"/>
              </a:solidFill>
              <a:latin typeface="Times New Roman" charset="0"/>
            </a:endParaRPr>
          </a:p>
        </p:txBody>
      </p:sp>
      <p:sp>
        <p:nvSpPr>
          <p:cNvPr id="79" name="Freeform 28"/>
          <p:cNvSpPr>
            <a:spLocks/>
          </p:cNvSpPr>
          <p:nvPr/>
        </p:nvSpPr>
        <p:spPr bwMode="auto">
          <a:xfrm flipV="1">
            <a:off x="8208963" y="4464050"/>
            <a:ext cx="12573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0" name="Group 29"/>
          <p:cNvGrpSpPr>
            <a:grpSpLocks/>
          </p:cNvGrpSpPr>
          <p:nvPr/>
        </p:nvGrpSpPr>
        <p:grpSpPr bwMode="auto">
          <a:xfrm>
            <a:off x="1873250" y="2166939"/>
            <a:ext cx="1333500" cy="1004887"/>
            <a:chOff x="220" y="1365"/>
            <a:chExt cx="840" cy="633"/>
          </a:xfrm>
        </p:grpSpPr>
        <p:sp>
          <p:nvSpPr>
            <p:cNvPr id="81" name="Line 30"/>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2" name="Oval 31"/>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grpSp>
        <p:nvGrpSpPr>
          <p:cNvPr id="83" name="Group 32"/>
          <p:cNvGrpSpPr>
            <a:grpSpLocks/>
          </p:cNvGrpSpPr>
          <p:nvPr/>
        </p:nvGrpSpPr>
        <p:grpSpPr bwMode="auto">
          <a:xfrm>
            <a:off x="7858126" y="3497263"/>
            <a:ext cx="1414463" cy="1033462"/>
            <a:chOff x="3990" y="2203"/>
            <a:chExt cx="891" cy="651"/>
          </a:xfrm>
        </p:grpSpPr>
        <p:sp>
          <p:nvSpPr>
            <p:cNvPr id="84" name="Line 33"/>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5" name="Oval 34"/>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86" name="Text Box 35"/>
          <p:cNvSpPr txBox="1">
            <a:spLocks noChangeArrowheads="1"/>
          </p:cNvSpPr>
          <p:nvPr/>
        </p:nvSpPr>
        <p:spPr bwMode="auto">
          <a:xfrm>
            <a:off x="2554289" y="1200151"/>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87" name="Line 36"/>
          <p:cNvSpPr>
            <a:spLocks noChangeShapeType="1"/>
          </p:cNvSpPr>
          <p:nvPr/>
        </p:nvSpPr>
        <p:spPr bwMode="auto">
          <a:xfrm>
            <a:off x="2535238" y="1289051"/>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88" name="Freeform 37"/>
          <p:cNvSpPr>
            <a:spLocks/>
          </p:cNvSpPr>
          <p:nvPr/>
        </p:nvSpPr>
        <p:spPr bwMode="auto">
          <a:xfrm>
            <a:off x="2535238" y="2006600"/>
            <a:ext cx="6940550" cy="65405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89" name="Group 38"/>
          <p:cNvGrpSpPr>
            <a:grpSpLocks/>
          </p:cNvGrpSpPr>
          <p:nvPr/>
        </p:nvGrpSpPr>
        <p:grpSpPr bwMode="auto">
          <a:xfrm>
            <a:off x="1871663" y="2166939"/>
            <a:ext cx="1333500" cy="1004887"/>
            <a:chOff x="220" y="1365"/>
            <a:chExt cx="840" cy="633"/>
          </a:xfrm>
        </p:grpSpPr>
        <p:sp>
          <p:nvSpPr>
            <p:cNvPr id="90" name="Line 39"/>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1" name="Oval 40"/>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2" name="Oval 41"/>
          <p:cNvSpPr>
            <a:spLocks noChangeArrowheads="1"/>
          </p:cNvSpPr>
          <p:nvPr/>
        </p:nvSpPr>
        <p:spPr bwMode="auto">
          <a:xfrm>
            <a:off x="3856039" y="2222501"/>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93" name="Line 42"/>
          <p:cNvSpPr>
            <a:spLocks noChangeShapeType="1"/>
          </p:cNvSpPr>
          <p:nvPr/>
        </p:nvSpPr>
        <p:spPr bwMode="auto">
          <a:xfrm flipH="1">
            <a:off x="7785100" y="4902200"/>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94" name="Freeform 43"/>
          <p:cNvSpPr>
            <a:spLocks/>
          </p:cNvSpPr>
          <p:nvPr/>
        </p:nvSpPr>
        <p:spPr bwMode="auto">
          <a:xfrm>
            <a:off x="2679700" y="3886200"/>
            <a:ext cx="6667500" cy="2260600"/>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00" h="1424">
                <a:moveTo>
                  <a:pt x="4200" y="1424"/>
                </a:moveTo>
                <a:lnTo>
                  <a:pt x="3224" y="1424"/>
                </a:lnTo>
                <a:lnTo>
                  <a:pt x="1880"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95" name="Group 44"/>
          <p:cNvGrpSpPr>
            <a:grpSpLocks/>
          </p:cNvGrpSpPr>
          <p:nvPr/>
        </p:nvGrpSpPr>
        <p:grpSpPr bwMode="auto">
          <a:xfrm>
            <a:off x="1871663" y="2166939"/>
            <a:ext cx="1333500" cy="1004887"/>
            <a:chOff x="220" y="1365"/>
            <a:chExt cx="840" cy="633"/>
          </a:xfrm>
        </p:grpSpPr>
        <p:sp>
          <p:nvSpPr>
            <p:cNvPr id="96" name="Line 45"/>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97" name="Oval 46"/>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98" name="Oval 47"/>
          <p:cNvSpPr>
            <a:spLocks noChangeArrowheads="1"/>
          </p:cNvSpPr>
          <p:nvPr/>
        </p:nvSpPr>
        <p:spPr bwMode="auto">
          <a:xfrm>
            <a:off x="3852864" y="2227264"/>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99" name="Line 48"/>
          <p:cNvSpPr>
            <a:spLocks noChangeShapeType="1"/>
          </p:cNvSpPr>
          <p:nvPr/>
        </p:nvSpPr>
        <p:spPr bwMode="auto">
          <a:xfrm>
            <a:off x="8077200" y="2493963"/>
            <a:ext cx="0" cy="81756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0" name="Freeform 49"/>
          <p:cNvSpPr>
            <a:spLocks/>
          </p:cNvSpPr>
          <p:nvPr/>
        </p:nvSpPr>
        <p:spPr bwMode="auto">
          <a:xfrm>
            <a:off x="5181601" y="2216151"/>
            <a:ext cx="4378325" cy="102552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1" name="Line 50"/>
          <p:cNvSpPr>
            <a:spLocks noChangeShapeType="1"/>
          </p:cNvSpPr>
          <p:nvPr/>
        </p:nvSpPr>
        <p:spPr bwMode="auto">
          <a:xfrm>
            <a:off x="5072063" y="2090739"/>
            <a:ext cx="0" cy="846137"/>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2" name="Freeform 51"/>
          <p:cNvSpPr>
            <a:spLocks/>
          </p:cNvSpPr>
          <p:nvPr/>
        </p:nvSpPr>
        <p:spPr bwMode="auto">
          <a:xfrm>
            <a:off x="5167314" y="2951163"/>
            <a:ext cx="4073525" cy="2133600"/>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66" h="1344">
                <a:moveTo>
                  <a:pt x="0" y="0"/>
                </a:moveTo>
                <a:lnTo>
                  <a:pt x="1013" y="0"/>
                </a:lnTo>
                <a:lnTo>
                  <a:pt x="1650" y="1344"/>
                </a:lnTo>
                <a:lnTo>
                  <a:pt x="2566" y="1344"/>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03" name="Text Box 52"/>
          <p:cNvSpPr txBox="1">
            <a:spLocks noChangeArrowheads="1"/>
          </p:cNvSpPr>
          <p:nvPr/>
        </p:nvSpPr>
        <p:spPr bwMode="auto">
          <a:xfrm>
            <a:off x="2959100"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104" name="Text Box 31">
            <a:extLst>
              <a:ext uri="{FF2B5EF4-FFF2-40B4-BE49-F238E27FC236}">
                <a16:creationId xmlns:a16="http://schemas.microsoft.com/office/drawing/2014/main" id="{0476BF90-595F-6940-B8F8-DB4270EBD093}"/>
              </a:ext>
            </a:extLst>
          </p:cNvPr>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105" name="Text Box 32">
            <a:extLst>
              <a:ext uri="{FF2B5EF4-FFF2-40B4-BE49-F238E27FC236}">
                <a16:creationId xmlns:a16="http://schemas.microsoft.com/office/drawing/2014/main" id="{4DA2E9A9-B18B-7A41-BAA4-5A94FFB8C656}"/>
              </a:ext>
            </a:extLst>
          </p:cNvPr>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Tree>
    <p:extLst>
      <p:ext uri="{BB962C8B-B14F-4D97-AF65-F5344CB8AC3E}">
        <p14:creationId xmlns:p14="http://schemas.microsoft.com/office/powerpoint/2010/main" val="10329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1000" fill="hold"/>
                                        <p:tgtEl>
                                          <p:spTgt spid="80"/>
                                        </p:tgtEl>
                                        <p:attrNameLst>
                                          <p:attrName>ppt_w</p:attrName>
                                        </p:attrNameLst>
                                      </p:cBhvr>
                                      <p:tavLst>
                                        <p:tav tm="0">
                                          <p:val>
                                            <p:fltVal val="0"/>
                                          </p:val>
                                        </p:tav>
                                        <p:tav tm="100000">
                                          <p:val>
                                            <p:strVal val="#ppt_w"/>
                                          </p:val>
                                        </p:tav>
                                      </p:tavLst>
                                    </p:anim>
                                    <p:anim calcmode="lin" valueType="num">
                                      <p:cBhvr>
                                        <p:cTn id="8" dur="1000" fill="hold"/>
                                        <p:tgtEl>
                                          <p:spTgt spid="80"/>
                                        </p:tgtEl>
                                        <p:attrNameLst>
                                          <p:attrName>ppt_h</p:attrName>
                                        </p:attrNameLst>
                                      </p:cBhvr>
                                      <p:tavLst>
                                        <p:tav tm="0">
                                          <p:val>
                                            <p:fltVal val="0"/>
                                          </p:val>
                                        </p:tav>
                                        <p:tav tm="100000">
                                          <p:val>
                                            <p:strVal val="#ppt_h"/>
                                          </p:val>
                                        </p:tav>
                                      </p:tavLst>
                                    </p:anim>
                                    <p:anim calcmode="lin" valueType="num">
                                      <p:cBhvr>
                                        <p:cTn id="9" dur="1000" fill="hold"/>
                                        <p:tgtEl>
                                          <p:spTgt spid="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p:cTn id="15" dur="1000" fill="hold"/>
                                        <p:tgtEl>
                                          <p:spTgt spid="83"/>
                                        </p:tgtEl>
                                        <p:attrNameLst>
                                          <p:attrName>ppt_w</p:attrName>
                                        </p:attrNameLst>
                                      </p:cBhvr>
                                      <p:tavLst>
                                        <p:tav tm="0">
                                          <p:val>
                                            <p:fltVal val="0"/>
                                          </p:val>
                                        </p:tav>
                                        <p:tav tm="100000">
                                          <p:val>
                                            <p:strVal val="#ppt_w"/>
                                          </p:val>
                                        </p:tav>
                                      </p:tavLst>
                                    </p:anim>
                                    <p:anim calcmode="lin" valueType="num">
                                      <p:cBhvr>
                                        <p:cTn id="16" dur="1000" fill="hold"/>
                                        <p:tgtEl>
                                          <p:spTgt spid="83"/>
                                        </p:tgtEl>
                                        <p:attrNameLst>
                                          <p:attrName>ppt_h</p:attrName>
                                        </p:attrNameLst>
                                      </p:cBhvr>
                                      <p:tavLst>
                                        <p:tav tm="0">
                                          <p:val>
                                            <p:fltVal val="0"/>
                                          </p:val>
                                        </p:tav>
                                        <p:tav tm="100000">
                                          <p:val>
                                            <p:strVal val="#ppt_h"/>
                                          </p:val>
                                        </p:tav>
                                      </p:tavLst>
                                    </p:anim>
                                    <p:anim calcmode="lin" valueType="num">
                                      <p:cBhvr>
                                        <p:cTn id="17" dur="1000" fill="hold"/>
                                        <p:tgtEl>
                                          <p:spTgt spid="8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1000"/>
                                        <p:tgtEl>
                                          <p:spTgt spid="87"/>
                                        </p:tgtEl>
                                      </p:cBhvr>
                                    </p:animEffect>
                                  </p:childTnLst>
                                  <p:subTnLst>
                                    <p:set>
                                      <p:cBhvr override="childStyle">
                                        <p:cTn dur="1" fill="hold" display="0" masterRel="nextClick" afterEffect="1"/>
                                        <p:tgtEl>
                                          <p:spTgt spid="87"/>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wipe(left)">
                                      <p:cBhvr>
                                        <p:cTn id="28" dur="1000"/>
                                        <p:tgtEl>
                                          <p:spTgt spid="88"/>
                                        </p:tgtEl>
                                      </p:cBhvr>
                                    </p:animEffect>
                                  </p:childTnLst>
                                  <p:subTnLst>
                                    <p:set>
                                      <p:cBhvr override="childStyle">
                                        <p:cTn dur="1" fill="hold" display="0" masterRel="nextClick" afterEffect="1"/>
                                        <p:tgtEl>
                                          <p:spTgt spid="88"/>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wipe(up)">
                                      <p:cBhvr>
                                        <p:cTn id="37" dur="1000"/>
                                        <p:tgtEl>
                                          <p:spTgt spid="99"/>
                                        </p:tgtEl>
                                      </p:cBhvr>
                                    </p:animEffect>
                                  </p:childTnLst>
                                  <p:subTnLst>
                                    <p:set>
                                      <p:cBhvr override="childStyle">
                                        <p:cTn dur="1" fill="hold" display="0" masterRel="nextClick" afterEffect="1"/>
                                        <p:tgtEl>
                                          <p:spTgt spid="9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right)">
                                      <p:cBhvr>
                                        <p:cTn id="42" dur="1000"/>
                                        <p:tgtEl>
                                          <p:spTgt spid="100"/>
                                        </p:tgtEl>
                                      </p:cBhvr>
                                    </p:animEffec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wipe(up)">
                                      <p:cBhvr>
                                        <p:cTn id="47" dur="1000"/>
                                        <p:tgtEl>
                                          <p:spTgt spid="101"/>
                                        </p:tgtEl>
                                      </p:cBhvr>
                                    </p:animEffec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left)">
                                      <p:cBhvr>
                                        <p:cTn id="52" dur="20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up)">
                                      <p:cBhvr>
                                        <p:cTn id="57" dur="10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wipe(down)">
                                      <p:cBhvr>
                                        <p:cTn id="62" dur="1000"/>
                                        <p:tgtEl>
                                          <p:spTgt spid="94"/>
                                        </p:tgtEl>
                                      </p:cBhvr>
                                    </p:animEffect>
                                  </p:childTnLst>
                                </p:cTn>
                              </p:par>
                            </p:childTnLst>
                          </p:cTn>
                        </p:par>
                        <p:par>
                          <p:cTn id="63" fill="hold">
                            <p:stCondLst>
                              <p:cond delay="1000"/>
                            </p:stCondLst>
                            <p:childTnLst>
                              <p:par>
                                <p:cTn id="64" presetID="1" presetClass="entr" presetSubtype="0" fill="hold" nodeType="afterEffect">
                                  <p:stCondLst>
                                    <p:cond delay="0"/>
                                  </p:stCondLst>
                                  <p:childTnLst>
                                    <p:set>
                                      <p:cBhvr>
                                        <p:cTn id="65" dur="1" fill="hold">
                                          <p:stCondLst>
                                            <p:cond delay="0"/>
                                          </p:stCondLst>
                                        </p:cTn>
                                        <p:tgtEl>
                                          <p:spTgt spid="9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93" grpId="0" animBg="1"/>
      <p:bldP spid="94" grpId="0" animBg="1"/>
      <p:bldP spid="98" grpId="0" animBg="1"/>
      <p:bldP spid="98" grpId="1" animBg="1"/>
      <p:bldP spid="99" grpId="0" animBg="1"/>
      <p:bldP spid="100" grpId="0" animBg="1"/>
      <p:bldP spid="101" grpId="0" animBg="1"/>
      <p:bldP spid="10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2.0 – FSM Specification</a:t>
            </a:r>
          </a:p>
        </p:txBody>
      </p:sp>
      <p:sp>
        <p:nvSpPr>
          <p:cNvPr id="4" name="Content Placeholder 3">
            <a:extLst>
              <a:ext uri="{FF2B5EF4-FFF2-40B4-BE49-F238E27FC236}">
                <a16:creationId xmlns:a16="http://schemas.microsoft.com/office/drawing/2014/main" id="{1C866520-3BD7-F887-10D3-F34B27FAA338}"/>
              </a:ext>
            </a:extLst>
          </p:cNvPr>
          <p:cNvSpPr>
            <a:spLocks noGrp="1"/>
          </p:cNvSpPr>
          <p:nvPr>
            <p:ph idx="1"/>
          </p:nvPr>
        </p:nvSpPr>
        <p:spPr/>
        <p:txBody>
          <a:bodyPr/>
          <a:lstStyle/>
          <a:p>
            <a:endParaRPr lang="en-US"/>
          </a:p>
        </p:txBody>
      </p:sp>
      <p:sp>
        <p:nvSpPr>
          <p:cNvPr id="37" name="Oval 3"/>
          <p:cNvSpPr>
            <a:spLocks noChangeArrowheads="1"/>
          </p:cNvSpPr>
          <p:nvPr/>
        </p:nvSpPr>
        <p:spPr bwMode="auto">
          <a:xfrm>
            <a:off x="2220914" y="2209801"/>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38" name="Text Box 4"/>
          <p:cNvSpPr txBox="1">
            <a:spLocks noChangeArrowheads="1"/>
          </p:cNvSpPr>
          <p:nvPr/>
        </p:nvSpPr>
        <p:spPr bwMode="auto">
          <a:xfrm>
            <a:off x="2119313" y="2293938"/>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pPr>
            <a:r>
              <a:rPr lang="en-US" altLang="en-US">
                <a:solidFill>
                  <a:srgbClr val="000000"/>
                </a:solidFill>
                <a:latin typeface="Arial" charset="0"/>
              </a:rPr>
              <a:t>Wait for call from above</a:t>
            </a:r>
            <a:endParaRPr lang="en-US" altLang="en-US">
              <a:solidFill>
                <a:srgbClr val="000000"/>
              </a:solidFill>
              <a:latin typeface="Times New Roman" charset="0"/>
            </a:endParaRPr>
          </a:p>
        </p:txBody>
      </p:sp>
      <p:sp>
        <p:nvSpPr>
          <p:cNvPr id="39" name="Text Box 5"/>
          <p:cNvSpPr txBox="1">
            <a:spLocks noChangeArrowheads="1"/>
          </p:cNvSpPr>
          <p:nvPr/>
        </p:nvSpPr>
        <p:spPr bwMode="auto">
          <a:xfrm>
            <a:off x="2528888" y="1490663"/>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sndpkt = make_pkt(data, checksum)</a:t>
            </a:r>
          </a:p>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40" name="Line 6"/>
          <p:cNvSpPr>
            <a:spLocks noChangeShapeType="1"/>
          </p:cNvSpPr>
          <p:nvPr/>
        </p:nvSpPr>
        <p:spPr bwMode="auto">
          <a:xfrm>
            <a:off x="2633663" y="1535113"/>
            <a:ext cx="33099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1" name="Text Box 7"/>
          <p:cNvSpPr txBox="1">
            <a:spLocks noChangeArrowheads="1"/>
          </p:cNvSpPr>
          <p:nvPr/>
        </p:nvSpPr>
        <p:spPr bwMode="auto">
          <a:xfrm>
            <a:off x="7843839" y="531495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extract(rcvpkt,data)</a:t>
            </a:r>
          </a:p>
          <a:p>
            <a:pPr eaLnBrk="0" fontAlgn="base" hangingPunct="0">
              <a:spcBef>
                <a:spcPct val="0"/>
              </a:spcBef>
              <a:spcAft>
                <a:spcPct val="0"/>
              </a:spcAft>
            </a:pPr>
            <a:r>
              <a:rPr lang="en-US" altLang="en-US">
                <a:solidFill>
                  <a:srgbClr val="000000"/>
                </a:solidFill>
                <a:latin typeface="Arial" charset="0"/>
              </a:rPr>
              <a:t>deliver_data(data)</a:t>
            </a:r>
          </a:p>
          <a:p>
            <a:pPr eaLnBrk="0" fontAlgn="base" hangingPunct="0">
              <a:spcBef>
                <a:spcPct val="0"/>
              </a:spcBef>
              <a:spcAft>
                <a:spcPct val="0"/>
              </a:spcAft>
            </a:pPr>
            <a:r>
              <a:rPr lang="en-US" altLang="en-US">
                <a:solidFill>
                  <a:srgbClr val="000000"/>
                </a:solidFill>
                <a:latin typeface="Arial" charset="0"/>
              </a:rPr>
              <a:t>udt_send(ACK)</a:t>
            </a:r>
            <a:endParaRPr lang="en-US" altLang="en-US">
              <a:solidFill>
                <a:srgbClr val="000000"/>
              </a:solidFill>
              <a:latin typeface="Times New Roman" charset="0"/>
            </a:endParaRPr>
          </a:p>
        </p:txBody>
      </p:sp>
      <p:sp>
        <p:nvSpPr>
          <p:cNvPr id="42" name="Text Box 8"/>
          <p:cNvSpPr txBox="1">
            <a:spLocks noChangeArrowheads="1"/>
          </p:cNvSpPr>
          <p:nvPr/>
        </p:nvSpPr>
        <p:spPr bwMode="auto">
          <a:xfrm>
            <a:off x="7821613" y="4781551"/>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notcorrupt(rcvpkt)</a:t>
            </a:r>
            <a:endParaRPr lang="en-US" altLang="en-US">
              <a:solidFill>
                <a:srgbClr val="000000"/>
              </a:solidFill>
              <a:latin typeface="Times New Roman" charset="0"/>
            </a:endParaRPr>
          </a:p>
        </p:txBody>
      </p:sp>
      <p:sp>
        <p:nvSpPr>
          <p:cNvPr id="43" name="Line 9"/>
          <p:cNvSpPr>
            <a:spLocks noChangeShapeType="1"/>
          </p:cNvSpPr>
          <p:nvPr/>
        </p:nvSpPr>
        <p:spPr bwMode="auto">
          <a:xfrm flipV="1">
            <a:off x="7848601" y="5338347"/>
            <a:ext cx="1925637" cy="95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Freeform 10"/>
          <p:cNvSpPr>
            <a:spLocks/>
          </p:cNvSpPr>
          <p:nvPr/>
        </p:nvSpPr>
        <p:spPr bwMode="auto">
          <a:xfrm flipV="1">
            <a:off x="2581276" y="1979613"/>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Freeform 11"/>
          <p:cNvSpPr>
            <a:spLocks/>
          </p:cNvSpPr>
          <p:nvPr/>
        </p:nvSpPr>
        <p:spPr bwMode="auto">
          <a:xfrm>
            <a:off x="2628901" y="3140075"/>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2"/>
          <p:cNvSpPr txBox="1">
            <a:spLocks noChangeArrowheads="1"/>
          </p:cNvSpPr>
          <p:nvPr/>
        </p:nvSpPr>
        <p:spPr bwMode="auto">
          <a:xfrm>
            <a:off x="2595563" y="3492500"/>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isACK(rcvpkt)</a:t>
            </a:r>
            <a:endParaRPr lang="en-US" altLang="en-US">
              <a:solidFill>
                <a:srgbClr val="000000"/>
              </a:solidFill>
              <a:latin typeface="Times New Roman" charset="0"/>
            </a:endParaRPr>
          </a:p>
        </p:txBody>
      </p:sp>
      <p:sp>
        <p:nvSpPr>
          <p:cNvPr id="47" name="Line 13"/>
          <p:cNvSpPr>
            <a:spLocks noChangeShapeType="1"/>
          </p:cNvSpPr>
          <p:nvPr/>
        </p:nvSpPr>
        <p:spPr bwMode="auto">
          <a:xfrm flipV="1">
            <a:off x="2697162" y="3816350"/>
            <a:ext cx="29416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 name="Freeform 14"/>
          <p:cNvSpPr>
            <a:spLocks/>
          </p:cNvSpPr>
          <p:nvPr/>
        </p:nvSpPr>
        <p:spPr bwMode="auto">
          <a:xfrm>
            <a:off x="4776789" y="2286001"/>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 name="Text Box 15"/>
          <p:cNvSpPr txBox="1">
            <a:spLocks noChangeArrowheads="1"/>
          </p:cNvSpPr>
          <p:nvPr/>
        </p:nvSpPr>
        <p:spPr bwMode="auto">
          <a:xfrm>
            <a:off x="5086351" y="2600325"/>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udt_send(sndpkt)</a:t>
            </a:r>
            <a:endParaRPr lang="en-US" altLang="en-US">
              <a:solidFill>
                <a:srgbClr val="000000"/>
              </a:solidFill>
              <a:latin typeface="Times New Roman" charset="0"/>
            </a:endParaRPr>
          </a:p>
        </p:txBody>
      </p:sp>
      <p:sp>
        <p:nvSpPr>
          <p:cNvPr id="50" name="Text Box 16"/>
          <p:cNvSpPr txBox="1">
            <a:spLocks noChangeArrowheads="1"/>
          </p:cNvSpPr>
          <p:nvPr/>
        </p:nvSpPr>
        <p:spPr bwMode="auto">
          <a:xfrm>
            <a:off x="5060951" y="1925639"/>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dirty="0" err="1">
                <a:solidFill>
                  <a:srgbClr val="000000"/>
                </a:solidFill>
                <a:latin typeface="Arial" charset="0"/>
              </a:rPr>
              <a:t>rdt_rcv</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 &amp;&amp;</a:t>
            </a:r>
          </a:p>
          <a:p>
            <a:pPr eaLnBrk="0" fontAlgn="base" hangingPunct="0">
              <a:spcBef>
                <a:spcPct val="0"/>
              </a:spcBef>
              <a:spcAft>
                <a:spcPct val="0"/>
              </a:spcAft>
            </a:pPr>
            <a:r>
              <a:rPr lang="en-US" altLang="en-US" dirty="0">
                <a:solidFill>
                  <a:srgbClr val="000000"/>
                </a:solidFill>
                <a:latin typeface="Arial" charset="0"/>
              </a:rPr>
              <a:t>   </a:t>
            </a:r>
            <a:r>
              <a:rPr lang="en-US" altLang="en-US" dirty="0" err="1">
                <a:solidFill>
                  <a:srgbClr val="000000"/>
                </a:solidFill>
                <a:latin typeface="Arial" charset="0"/>
              </a:rPr>
              <a:t>isNAK</a:t>
            </a:r>
            <a:r>
              <a:rPr lang="en-US" altLang="en-US" dirty="0">
                <a:solidFill>
                  <a:srgbClr val="000000"/>
                </a:solidFill>
                <a:latin typeface="Arial" charset="0"/>
              </a:rPr>
              <a:t>(</a:t>
            </a:r>
            <a:r>
              <a:rPr lang="en-US" altLang="en-US" dirty="0" err="1">
                <a:solidFill>
                  <a:srgbClr val="000000"/>
                </a:solidFill>
                <a:latin typeface="Arial" charset="0"/>
              </a:rPr>
              <a:t>rcvpkt</a:t>
            </a:r>
            <a:r>
              <a:rPr lang="en-US" altLang="en-US" dirty="0">
                <a:solidFill>
                  <a:srgbClr val="000000"/>
                </a:solidFill>
                <a:latin typeface="Arial" charset="0"/>
              </a:rPr>
              <a:t>)</a:t>
            </a:r>
            <a:endParaRPr lang="en-US" altLang="en-US" dirty="0">
              <a:solidFill>
                <a:srgbClr val="000000"/>
              </a:solidFill>
              <a:latin typeface="Times New Roman" charset="0"/>
            </a:endParaRPr>
          </a:p>
        </p:txBody>
      </p:sp>
      <p:sp>
        <p:nvSpPr>
          <p:cNvPr id="51" name="Line 17"/>
          <p:cNvSpPr>
            <a:spLocks noChangeShapeType="1"/>
          </p:cNvSpPr>
          <p:nvPr/>
        </p:nvSpPr>
        <p:spPr bwMode="auto">
          <a:xfrm flipV="1">
            <a:off x="5246773" y="2474520"/>
            <a:ext cx="1603290" cy="160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 name="Group 18"/>
          <p:cNvGrpSpPr>
            <a:grpSpLocks/>
          </p:cNvGrpSpPr>
          <p:nvPr/>
        </p:nvGrpSpPr>
        <p:grpSpPr bwMode="auto">
          <a:xfrm>
            <a:off x="8097838" y="2352675"/>
            <a:ext cx="1924050" cy="858838"/>
            <a:chOff x="2222" y="2660"/>
            <a:chExt cx="1212" cy="541"/>
          </a:xfrm>
        </p:grpSpPr>
        <p:sp>
          <p:nvSpPr>
            <p:cNvPr id="53"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udt_send(NAK)</a:t>
              </a:r>
              <a:endParaRPr lang="en-US" altLang="en-US">
                <a:solidFill>
                  <a:srgbClr val="000000"/>
                </a:solidFill>
                <a:latin typeface="Times New Roman" charset="0"/>
              </a:endParaRPr>
            </a:p>
          </p:txBody>
        </p:sp>
        <p:sp>
          <p:nvSpPr>
            <p:cNvPr id="54" name="Text Box 20"/>
            <p:cNvSpPr txBox="1">
              <a:spLocks noChangeArrowheads="1"/>
            </p:cNvSpPr>
            <p:nvPr/>
          </p:nvSpPr>
          <p:spPr bwMode="auto">
            <a:xfrm>
              <a:off x="2225" y="2660"/>
              <a:ext cx="120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rdt_rcv(rcvpkt) &amp;&amp; </a:t>
              </a:r>
            </a:p>
            <a:p>
              <a:pPr eaLnBrk="0" fontAlgn="base" hangingPunct="0">
                <a:spcBef>
                  <a:spcPct val="0"/>
                </a:spcBef>
                <a:spcAft>
                  <a:spcPct val="0"/>
                </a:spcAft>
              </a:pPr>
              <a:r>
                <a:rPr lang="en-US" altLang="en-US">
                  <a:solidFill>
                    <a:srgbClr val="000000"/>
                  </a:solidFill>
                  <a:latin typeface="Arial" charset="0"/>
                </a:rPr>
                <a:t>  corrupt(rcvpkt)</a:t>
              </a:r>
              <a:endParaRPr lang="en-US" altLang="en-US">
                <a:solidFill>
                  <a:srgbClr val="000000"/>
                </a:solidFill>
                <a:latin typeface="Times New Roman" charset="0"/>
              </a:endParaRPr>
            </a:p>
          </p:txBody>
        </p:sp>
        <p:sp>
          <p:nvSpPr>
            <p:cNvPr id="55" name="Line 21"/>
            <p:cNvSpPr>
              <a:spLocks noChangeShapeType="1"/>
            </p:cNvSpPr>
            <p:nvPr/>
          </p:nvSpPr>
          <p:spPr bwMode="auto">
            <a:xfrm flipV="1">
              <a:off x="2284" y="3015"/>
              <a:ext cx="109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6" name="Group 22"/>
          <p:cNvGrpSpPr>
            <a:grpSpLocks/>
          </p:cNvGrpSpPr>
          <p:nvPr/>
        </p:nvGrpSpPr>
        <p:grpSpPr bwMode="auto">
          <a:xfrm>
            <a:off x="3816350" y="2222501"/>
            <a:ext cx="1074738" cy="962025"/>
            <a:chOff x="1540" y="2116"/>
            <a:chExt cx="677" cy="606"/>
          </a:xfrm>
        </p:grpSpPr>
        <p:sp>
          <p:nvSpPr>
            <p:cNvPr id="57" name="Oval 23"/>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58"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r>
                <a:rPr lang="en-US" altLang="en-US" kern="0">
                  <a:solidFill>
                    <a:srgbClr val="000000"/>
                  </a:solidFill>
                  <a:latin typeface="Arial" charset="0"/>
                </a:rPr>
                <a:t>Wait for ACK or NAK</a:t>
              </a:r>
              <a:endParaRPr lang="en-US" altLang="en-US" kern="0">
                <a:solidFill>
                  <a:srgbClr val="000000"/>
                </a:solidFill>
                <a:latin typeface="Times New Roman" charset="0"/>
              </a:endParaRPr>
            </a:p>
          </p:txBody>
        </p:sp>
      </p:grpSp>
      <p:sp>
        <p:nvSpPr>
          <p:cNvPr id="59" name="Line 25"/>
          <p:cNvSpPr>
            <a:spLocks noChangeShapeType="1"/>
          </p:cNvSpPr>
          <p:nvPr/>
        </p:nvSpPr>
        <p:spPr bwMode="auto">
          <a:xfrm>
            <a:off x="7858125" y="3497264"/>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Freeform 26"/>
          <p:cNvSpPr>
            <a:spLocks/>
          </p:cNvSpPr>
          <p:nvPr/>
        </p:nvSpPr>
        <p:spPr bwMode="auto">
          <a:xfrm>
            <a:off x="8196263" y="3148013"/>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1" name="Group 27"/>
          <p:cNvGrpSpPr>
            <a:grpSpLocks/>
          </p:cNvGrpSpPr>
          <p:nvPr/>
        </p:nvGrpSpPr>
        <p:grpSpPr bwMode="auto">
          <a:xfrm>
            <a:off x="8201025" y="3568701"/>
            <a:ext cx="1200150" cy="962025"/>
            <a:chOff x="1335" y="3347"/>
            <a:chExt cx="756" cy="606"/>
          </a:xfrm>
        </p:grpSpPr>
        <p:sp>
          <p:nvSpPr>
            <p:cNvPr id="62" name="Oval 28"/>
            <p:cNvSpPr>
              <a:spLocks noChangeArrowheads="1"/>
            </p:cNvSpPr>
            <p:nvPr/>
          </p:nvSpPr>
          <p:spPr bwMode="auto">
            <a:xfrm>
              <a:off x="1390" y="3347"/>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endParaRPr lang="en-US" altLang="en-US" kern="0">
                <a:solidFill>
                  <a:srgbClr val="000000"/>
                </a:solidFill>
              </a:endParaRPr>
            </a:p>
          </p:txBody>
        </p:sp>
        <p:sp>
          <p:nvSpPr>
            <p:cNvPr id="63" name="Text Box 29"/>
            <p:cNvSpPr txBox="1">
              <a:spLocks noChangeArrowheads="1"/>
            </p:cNvSpPr>
            <p:nvPr/>
          </p:nvSpPr>
          <p:spPr bwMode="auto">
            <a:xfrm>
              <a:off x="1335" y="3400"/>
              <a:ext cx="7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algn="ctr" eaLnBrk="0" fontAlgn="base" hangingPunct="0">
                <a:spcBef>
                  <a:spcPct val="0"/>
                </a:spcBef>
                <a:spcAft>
                  <a:spcPct val="0"/>
                </a:spcAft>
                <a:defRPr/>
              </a:pPr>
              <a:r>
                <a:rPr lang="en-US" altLang="en-US" kern="0">
                  <a:solidFill>
                    <a:srgbClr val="000000"/>
                  </a:solidFill>
                  <a:latin typeface="Arial" charset="0"/>
                </a:rPr>
                <a:t>Wait for call from below</a:t>
              </a:r>
              <a:endParaRPr lang="en-US" altLang="en-US" kern="0">
                <a:solidFill>
                  <a:srgbClr val="000000"/>
                </a:solidFill>
                <a:latin typeface="Times New Roman" charset="0"/>
              </a:endParaRPr>
            </a:p>
          </p:txBody>
        </p:sp>
      </p:grpSp>
      <p:sp>
        <p:nvSpPr>
          <p:cNvPr id="64" name="Freeform 30"/>
          <p:cNvSpPr>
            <a:spLocks/>
          </p:cNvSpPr>
          <p:nvPr/>
        </p:nvSpPr>
        <p:spPr bwMode="auto">
          <a:xfrm flipV="1">
            <a:off x="8208963" y="4464050"/>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Text Box 31"/>
          <p:cNvSpPr txBox="1">
            <a:spLocks noChangeArrowheads="1"/>
          </p:cNvSpPr>
          <p:nvPr/>
        </p:nvSpPr>
        <p:spPr bwMode="auto">
          <a:xfrm>
            <a:off x="2420939" y="4154488"/>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sender</a:t>
            </a:r>
          </a:p>
        </p:txBody>
      </p:sp>
      <p:sp>
        <p:nvSpPr>
          <p:cNvPr id="66" name="Text Box 32"/>
          <p:cNvSpPr txBox="1">
            <a:spLocks noChangeArrowheads="1"/>
          </p:cNvSpPr>
          <p:nvPr/>
        </p:nvSpPr>
        <p:spPr bwMode="auto">
          <a:xfrm>
            <a:off x="8496301" y="1466850"/>
            <a:ext cx="124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sz="2400" kern="0" dirty="0">
                <a:solidFill>
                  <a:srgbClr val="CC0000"/>
                </a:solidFill>
              </a:rPr>
              <a:t>receiver</a:t>
            </a:r>
          </a:p>
        </p:txBody>
      </p:sp>
      <p:sp>
        <p:nvSpPr>
          <p:cNvPr id="67" name="Line 33"/>
          <p:cNvSpPr>
            <a:spLocks noChangeShapeType="1"/>
          </p:cNvSpPr>
          <p:nvPr/>
        </p:nvSpPr>
        <p:spPr bwMode="auto">
          <a:xfrm>
            <a:off x="1873250" y="2166939"/>
            <a:ext cx="433388" cy="2444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9" name="Text Box 35"/>
          <p:cNvSpPr txBox="1">
            <a:spLocks noChangeArrowheads="1"/>
          </p:cNvSpPr>
          <p:nvPr/>
        </p:nvSpPr>
        <p:spPr bwMode="auto">
          <a:xfrm>
            <a:off x="2986088" y="3786188"/>
            <a:ext cx="323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lang="en-US">
                <a:solidFill>
                  <a:srgbClr val="000000"/>
                </a:solidFill>
                <a:latin typeface="Symbol" charset="0"/>
              </a:rPr>
              <a:t>L</a:t>
            </a:r>
          </a:p>
        </p:txBody>
      </p:sp>
      <p:sp>
        <p:nvSpPr>
          <p:cNvPr id="70" name="Text Box 34"/>
          <p:cNvSpPr txBox="1">
            <a:spLocks noChangeArrowheads="1"/>
          </p:cNvSpPr>
          <p:nvPr/>
        </p:nvSpPr>
        <p:spPr bwMode="auto">
          <a:xfrm>
            <a:off x="2555875" y="1212851"/>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charset="0"/>
                <a:ea typeface="ＭＳ Ｐゴシック" charset="-128"/>
              </a:defRPr>
            </a:lvl1pPr>
            <a:lvl2pPr marL="742950" indent="-285750">
              <a:defRPr sz="1600">
                <a:solidFill>
                  <a:schemeClr val="tx1"/>
                </a:solidFill>
                <a:latin typeface="Tahoma" charset="0"/>
                <a:ea typeface="ＭＳ Ｐゴシック" charset="-128"/>
              </a:defRPr>
            </a:lvl2pPr>
            <a:lvl3pPr marL="1143000" indent="-228600">
              <a:defRPr sz="1600">
                <a:solidFill>
                  <a:schemeClr val="tx1"/>
                </a:solidFill>
                <a:latin typeface="Tahoma" charset="0"/>
                <a:ea typeface="ＭＳ Ｐゴシック" charset="-128"/>
              </a:defRPr>
            </a:lvl3pPr>
            <a:lvl4pPr marL="1600200" indent="-228600">
              <a:defRPr sz="1600">
                <a:solidFill>
                  <a:schemeClr val="tx1"/>
                </a:solidFill>
                <a:latin typeface="Tahoma" charset="0"/>
                <a:ea typeface="ＭＳ Ｐゴシック" charset="-128"/>
              </a:defRPr>
            </a:lvl4pPr>
            <a:lvl5pPr marL="2057400" indent="-228600">
              <a:defRPr sz="16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128"/>
              </a:defRPr>
            </a:lvl9pPr>
          </a:lstStyle>
          <a:p>
            <a:pPr eaLnBrk="0" fontAlgn="base" hangingPunct="0">
              <a:spcBef>
                <a:spcPct val="0"/>
              </a:spcBef>
              <a:spcAft>
                <a:spcPct val="0"/>
              </a:spcAft>
            </a:pPr>
            <a:r>
              <a:rPr lang="en-US" altLang="en-US">
                <a:solidFill>
                  <a:srgbClr val="000000"/>
                </a:solidFill>
                <a:latin typeface="Arial" charset="0"/>
              </a:rPr>
              <a:t>rdt_send(data)</a:t>
            </a:r>
            <a:endParaRPr lang="en-US" altLang="en-US">
              <a:solidFill>
                <a:srgbClr val="000000"/>
              </a:solidFill>
              <a:latin typeface="Times New Roman" charset="0"/>
            </a:endParaRPr>
          </a:p>
        </p:txBody>
      </p:sp>
    </p:spTree>
    <p:extLst>
      <p:ext uri="{BB962C8B-B14F-4D97-AF65-F5344CB8AC3E}">
        <p14:creationId xmlns:p14="http://schemas.microsoft.com/office/powerpoint/2010/main" val="1042426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2.1 - handled ACKs/NAKs</a:t>
            </a:r>
          </a:p>
        </p:txBody>
      </p:sp>
      <p:sp>
        <p:nvSpPr>
          <p:cNvPr id="3" name="Text Placeholder 2">
            <a:extLst>
              <a:ext uri="{FF2B5EF4-FFF2-40B4-BE49-F238E27FC236}">
                <a16:creationId xmlns:a16="http://schemas.microsoft.com/office/drawing/2014/main" id="{BE21FF01-C203-92F2-EB03-36742C87DB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7680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388C-0D13-47F9-856D-6B4A9671B9FE}"/>
              </a:ext>
            </a:extLst>
          </p:cNvPr>
          <p:cNvSpPr>
            <a:spLocks noGrp="1"/>
          </p:cNvSpPr>
          <p:nvPr>
            <p:ph type="title"/>
          </p:nvPr>
        </p:nvSpPr>
        <p:spPr/>
        <p:txBody>
          <a:bodyPr/>
          <a:lstStyle/>
          <a:p>
            <a:r>
              <a:rPr lang="en-US" dirty="0" err="1"/>
              <a:t>rdt</a:t>
            </a:r>
            <a:r>
              <a:rPr lang="en-US" dirty="0"/>
              <a:t> 2.1</a:t>
            </a:r>
          </a:p>
        </p:txBody>
      </p:sp>
      <p:sp>
        <p:nvSpPr>
          <p:cNvPr id="3" name="Content Placeholder 2">
            <a:extLst>
              <a:ext uri="{FF2B5EF4-FFF2-40B4-BE49-F238E27FC236}">
                <a16:creationId xmlns:a16="http://schemas.microsoft.com/office/drawing/2014/main" id="{9676D78D-0EA1-41A3-8B58-F85BB81B3D22}"/>
              </a:ext>
            </a:extLst>
          </p:cNvPr>
          <p:cNvSpPr>
            <a:spLocks noGrp="1"/>
          </p:cNvSpPr>
          <p:nvPr>
            <p:ph idx="1"/>
          </p:nvPr>
        </p:nvSpPr>
        <p:spPr/>
        <p:txBody>
          <a:bodyPr/>
          <a:lstStyle/>
          <a:p>
            <a:r>
              <a:rPr lang="en-US" dirty="0"/>
              <a:t>The difficulty in </a:t>
            </a:r>
            <a:r>
              <a:rPr lang="en-US" dirty="0" err="1"/>
              <a:t>rdt</a:t>
            </a:r>
            <a:r>
              <a:rPr lang="en-US" dirty="0"/>
              <a:t> 2.0 is that if an </a:t>
            </a:r>
            <a:r>
              <a:rPr lang="en-US" dirty="0">
                <a:solidFill>
                  <a:srgbClr val="C00000"/>
                </a:solidFill>
              </a:rPr>
              <a:t>ACK or NAK is corrupted</a:t>
            </a:r>
            <a:r>
              <a:rPr lang="en-US" dirty="0"/>
              <a:t>, the sender has </a:t>
            </a:r>
            <a:r>
              <a:rPr lang="en-US" dirty="0">
                <a:solidFill>
                  <a:srgbClr val="C00000"/>
                </a:solidFill>
              </a:rPr>
              <a:t>no way of knowing </a:t>
            </a:r>
            <a:r>
              <a:rPr lang="en-US" dirty="0"/>
              <a:t>whether or not </a:t>
            </a:r>
            <a:r>
              <a:rPr lang="en-US" dirty="0">
                <a:solidFill>
                  <a:srgbClr val="C00000"/>
                </a:solidFill>
              </a:rPr>
              <a:t>the receiver has correctly received </a:t>
            </a:r>
            <a:r>
              <a:rPr lang="en-US" dirty="0"/>
              <a:t>the last piece of transmitted data. </a:t>
            </a:r>
          </a:p>
          <a:p>
            <a:r>
              <a:rPr lang="en-US" dirty="0"/>
              <a:t>An approach is for the sender to simply resend the current data packet when it receives a garbled ACK or NAK packet. </a:t>
            </a:r>
          </a:p>
          <a:p>
            <a:r>
              <a:rPr lang="en-US" dirty="0"/>
              <a:t>This, however</a:t>
            </a:r>
            <a:r>
              <a:rPr lang="en-US" dirty="0">
                <a:solidFill>
                  <a:srgbClr val="C00000"/>
                </a:solidFill>
              </a:rPr>
              <a:t>, introduces duplicate packets </a:t>
            </a:r>
            <a:r>
              <a:rPr lang="en-US" dirty="0"/>
              <a:t>into the sender-to-receiver channel.</a:t>
            </a:r>
          </a:p>
          <a:p>
            <a:r>
              <a:rPr lang="en-US" dirty="0"/>
              <a:t>The fundamental </a:t>
            </a:r>
            <a:r>
              <a:rPr lang="en-US" dirty="0">
                <a:solidFill>
                  <a:srgbClr val="C00000"/>
                </a:solidFill>
              </a:rPr>
              <a:t>difficulty with duplicate </a:t>
            </a:r>
            <a:r>
              <a:rPr lang="en-US" dirty="0"/>
              <a:t>packets is that the </a:t>
            </a:r>
            <a:r>
              <a:rPr lang="en-US" b="1" i="1" dirty="0">
                <a:solidFill>
                  <a:srgbClr val="C00000"/>
                </a:solidFill>
              </a:rPr>
              <a:t>receiver doesn't know whether the ACK or NAK it last sent was received correctly at the sender.</a:t>
            </a:r>
            <a:r>
              <a:rPr lang="en-US" dirty="0"/>
              <a:t> </a:t>
            </a:r>
            <a:r>
              <a:rPr lang="en-US" dirty="0">
                <a:solidFill>
                  <a:srgbClr val="C00000"/>
                </a:solidFill>
              </a:rPr>
              <a:t>Thus, it cannot know a priori whether an arriving packet contains new data or is a duplicate. </a:t>
            </a:r>
          </a:p>
          <a:p>
            <a:r>
              <a:rPr lang="en-US" dirty="0"/>
              <a:t>A simple </a:t>
            </a:r>
            <a:r>
              <a:rPr lang="en-US" dirty="0">
                <a:solidFill>
                  <a:srgbClr val="C00000"/>
                </a:solidFill>
              </a:rPr>
              <a:t>solution</a:t>
            </a:r>
            <a:r>
              <a:rPr lang="en-US" dirty="0"/>
              <a:t> to this new problem is to add a </a:t>
            </a:r>
            <a:r>
              <a:rPr lang="en-US" dirty="0">
                <a:solidFill>
                  <a:srgbClr val="C00000"/>
                </a:solidFill>
              </a:rPr>
              <a:t>new field to the data packet </a:t>
            </a:r>
            <a:r>
              <a:rPr lang="en-US" dirty="0"/>
              <a:t>and have the sender </a:t>
            </a:r>
            <a:r>
              <a:rPr lang="en-US" dirty="0">
                <a:solidFill>
                  <a:srgbClr val="C00000"/>
                </a:solidFill>
              </a:rPr>
              <a:t>number its data packets </a:t>
            </a:r>
            <a:r>
              <a:rPr lang="en-US" dirty="0"/>
              <a:t>by putting a sequence number into this field. </a:t>
            </a:r>
          </a:p>
          <a:p>
            <a:r>
              <a:rPr lang="en-US" dirty="0"/>
              <a:t>The receiver then need only </a:t>
            </a:r>
            <a:r>
              <a:rPr lang="en-US" dirty="0">
                <a:solidFill>
                  <a:srgbClr val="C00000"/>
                </a:solidFill>
              </a:rPr>
              <a:t>check this sequence </a:t>
            </a:r>
            <a:r>
              <a:rPr lang="en-US" dirty="0"/>
              <a:t>number to determine whether or not the received packet is a retransmission. </a:t>
            </a:r>
          </a:p>
        </p:txBody>
      </p:sp>
    </p:spTree>
    <p:extLst>
      <p:ext uri="{BB962C8B-B14F-4D97-AF65-F5344CB8AC3E}">
        <p14:creationId xmlns:p14="http://schemas.microsoft.com/office/powerpoint/2010/main" val="21341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2882-9585-4B44-A116-47E61C136E04}"/>
              </a:ext>
            </a:extLst>
          </p:cNvPr>
          <p:cNvSpPr>
            <a:spLocks noGrp="1"/>
          </p:cNvSpPr>
          <p:nvPr>
            <p:ph type="title"/>
          </p:nvPr>
        </p:nvSpPr>
        <p:spPr/>
        <p:txBody>
          <a:bodyPr/>
          <a:lstStyle/>
          <a:p>
            <a:r>
              <a:rPr lang="en-US" dirty="0" err="1"/>
              <a:t>Rdt</a:t>
            </a:r>
            <a:r>
              <a:rPr lang="en-US" dirty="0"/>
              <a:t> 2.1 </a:t>
            </a:r>
          </a:p>
        </p:txBody>
      </p:sp>
      <p:pic>
        <p:nvPicPr>
          <p:cNvPr id="7" name="Picture 6">
            <a:extLst>
              <a:ext uri="{FF2B5EF4-FFF2-40B4-BE49-F238E27FC236}">
                <a16:creationId xmlns:a16="http://schemas.microsoft.com/office/drawing/2014/main" id="{1CAB2C3C-4CDD-4AF1-A40A-FFECFCF78CDC}"/>
              </a:ext>
            </a:extLst>
          </p:cNvPr>
          <p:cNvPicPr>
            <a:picLocks noChangeAspect="1"/>
          </p:cNvPicPr>
          <p:nvPr/>
        </p:nvPicPr>
        <p:blipFill>
          <a:blip r:embed="rId2"/>
          <a:stretch>
            <a:fillRect/>
          </a:stretch>
        </p:blipFill>
        <p:spPr>
          <a:xfrm>
            <a:off x="0" y="857249"/>
            <a:ext cx="6819900" cy="5143500"/>
          </a:xfrm>
          <a:prstGeom prst="rect">
            <a:avLst/>
          </a:prstGeom>
        </p:spPr>
      </p:pic>
      <p:pic>
        <p:nvPicPr>
          <p:cNvPr id="9" name="Picture 8">
            <a:extLst>
              <a:ext uri="{FF2B5EF4-FFF2-40B4-BE49-F238E27FC236}">
                <a16:creationId xmlns:a16="http://schemas.microsoft.com/office/drawing/2014/main" id="{8F23AC42-39D6-449C-BC91-DF1342B1A019}"/>
              </a:ext>
            </a:extLst>
          </p:cNvPr>
          <p:cNvPicPr>
            <a:picLocks noChangeAspect="1"/>
          </p:cNvPicPr>
          <p:nvPr/>
        </p:nvPicPr>
        <p:blipFill>
          <a:blip r:embed="rId3"/>
          <a:stretch>
            <a:fillRect/>
          </a:stretch>
        </p:blipFill>
        <p:spPr>
          <a:xfrm>
            <a:off x="7080971" y="1134773"/>
            <a:ext cx="4638675" cy="4276725"/>
          </a:xfrm>
          <a:prstGeom prst="rect">
            <a:avLst/>
          </a:prstGeom>
        </p:spPr>
      </p:pic>
    </p:spTree>
    <p:extLst>
      <p:ext uri="{BB962C8B-B14F-4D97-AF65-F5344CB8AC3E}">
        <p14:creationId xmlns:p14="http://schemas.microsoft.com/office/powerpoint/2010/main" val="32589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handled ACKs/NAKs</a:t>
            </a:r>
          </a:p>
        </p:txBody>
      </p:sp>
      <p:sp>
        <p:nvSpPr>
          <p:cNvPr id="3" name="Content Placeholder 2"/>
          <p:cNvSpPr>
            <a:spLocks noGrp="1"/>
          </p:cNvSpPr>
          <p:nvPr>
            <p:ph idx="1"/>
          </p:nvPr>
        </p:nvSpPr>
        <p:spPr/>
        <p:txBody>
          <a:bodyPr>
            <a:normAutofit/>
          </a:bodyPr>
          <a:lstStyle/>
          <a:p>
            <a:pPr marL="0" indent="0">
              <a:buNone/>
            </a:pPr>
            <a:r>
              <a:rPr lang="en-US" altLang="en-US" b="1">
                <a:solidFill>
                  <a:schemeClr val="accent6"/>
                </a:solidFill>
                <a:latin typeface="+mn-lt"/>
                <a:ea typeface="ＭＳ Ｐゴシック" charset="-128"/>
              </a:rPr>
              <a:t>Sender:</a:t>
            </a:r>
          </a:p>
          <a:p>
            <a:r>
              <a:rPr lang="en-US" altLang="en-US">
                <a:latin typeface="+mn-lt"/>
                <a:ea typeface="ＭＳ Ｐゴシック" charset="-128"/>
              </a:rPr>
              <a:t>Sequence </a:t>
            </a:r>
            <a:r>
              <a:rPr lang="en-US" altLang="en-US" b="1">
                <a:latin typeface="+mn-lt"/>
                <a:ea typeface="ＭＳ Ｐゴシック" charset="-128"/>
              </a:rPr>
              <a:t>#</a:t>
            </a:r>
            <a:r>
              <a:rPr lang="en-US" altLang="en-US">
                <a:latin typeface="+mn-lt"/>
                <a:ea typeface="ＭＳ Ｐゴシック" charset="-128"/>
              </a:rPr>
              <a:t> added to packet</a:t>
            </a:r>
          </a:p>
          <a:p>
            <a:r>
              <a:rPr lang="en-US" altLang="en-US">
                <a:latin typeface="+mn-lt"/>
                <a:ea typeface="ＭＳ Ｐゴシック" charset="-128"/>
              </a:rPr>
              <a:t>Two sequence </a:t>
            </a:r>
            <a:r>
              <a:rPr lang="en-US" altLang="en-US" b="1">
                <a:latin typeface="+mn-lt"/>
                <a:ea typeface="ＭＳ Ｐゴシック" charset="-128"/>
              </a:rPr>
              <a:t>#’</a:t>
            </a:r>
            <a:r>
              <a:rPr lang="en-US" altLang="ja-JP" b="1">
                <a:latin typeface="+mn-lt"/>
                <a:ea typeface="ＭＳ Ｐゴシック" charset="-128"/>
              </a:rPr>
              <a:t>s (0,1) </a:t>
            </a:r>
            <a:r>
              <a:rPr lang="en-US" altLang="ja-JP">
                <a:latin typeface="+mn-lt"/>
                <a:ea typeface="ＭＳ Ｐゴシック" charset="-128"/>
              </a:rPr>
              <a:t>will suffix </a:t>
            </a:r>
          </a:p>
          <a:p>
            <a:r>
              <a:rPr lang="en-US" altLang="en-US">
                <a:latin typeface="+mn-lt"/>
                <a:ea typeface="ＭＳ Ｐゴシック" charset="-128"/>
              </a:rPr>
              <a:t>It must check if received ACK/NAK corrupted or not</a:t>
            </a:r>
          </a:p>
          <a:p>
            <a:r>
              <a:rPr lang="en-US" altLang="en-US">
                <a:latin typeface="+mn-lt"/>
                <a:ea typeface="ＭＳ Ｐゴシック" charset="-128"/>
              </a:rPr>
              <a:t>It can be twice as many states</a:t>
            </a:r>
          </a:p>
          <a:p>
            <a:pPr lvl="1"/>
            <a:r>
              <a:rPr lang="en-US" altLang="en-US">
                <a:latin typeface="+mn-lt"/>
                <a:ea typeface="ＭＳ Ｐゴシック" charset="-128"/>
              </a:rPr>
              <a:t>State must </a:t>
            </a:r>
            <a:r>
              <a:rPr lang="ja-JP" altLang="en-US">
                <a:latin typeface="+mn-lt"/>
                <a:ea typeface="ＭＳ Ｐゴシック" charset="-128"/>
              </a:rPr>
              <a:t>“</a:t>
            </a:r>
            <a:r>
              <a:rPr lang="en-US" altLang="ja-JP">
                <a:latin typeface="+mn-lt"/>
                <a:ea typeface="ＭＳ Ｐゴシック" charset="-128"/>
              </a:rPr>
              <a:t>remember</a:t>
            </a:r>
            <a:r>
              <a:rPr lang="ja-JP" altLang="en-US">
                <a:latin typeface="+mn-lt"/>
                <a:ea typeface="ＭＳ Ｐゴシック" charset="-128"/>
              </a:rPr>
              <a:t>”</a:t>
            </a:r>
            <a:r>
              <a:rPr lang="en-US" altLang="ja-JP">
                <a:latin typeface="+mn-lt"/>
                <a:ea typeface="ＭＳ Ｐゴシック" charset="-128"/>
              </a:rPr>
              <a:t> whether </a:t>
            </a:r>
            <a:r>
              <a:rPr lang="ja-JP" altLang="en-US">
                <a:latin typeface="+mn-lt"/>
                <a:ea typeface="ＭＳ Ｐゴシック" charset="-128"/>
              </a:rPr>
              <a:t>“</a:t>
            </a:r>
            <a:r>
              <a:rPr lang="en-US" altLang="ja-JP">
                <a:latin typeface="+mn-lt"/>
                <a:ea typeface="ＭＳ Ｐゴシック" charset="-128"/>
              </a:rPr>
              <a:t>expected</a:t>
            </a:r>
            <a:r>
              <a:rPr lang="ja-JP" altLang="en-US">
                <a:latin typeface="+mn-lt"/>
                <a:ea typeface="ＭＳ Ｐゴシック" charset="-128"/>
              </a:rPr>
              <a:t>”</a:t>
            </a:r>
            <a:r>
              <a:rPr lang="en-US" altLang="ja-JP">
                <a:latin typeface="+mn-lt"/>
                <a:ea typeface="ＭＳ Ｐゴシック" charset="-128"/>
              </a:rPr>
              <a:t> packet should have sequence # of 0 or 1 </a:t>
            </a:r>
          </a:p>
          <a:p>
            <a:pPr marL="0" indent="0">
              <a:buNone/>
            </a:pPr>
            <a:r>
              <a:rPr lang="en-US" b="1">
                <a:solidFill>
                  <a:schemeClr val="accent6"/>
                </a:solidFill>
                <a:latin typeface="+mn-lt"/>
              </a:rPr>
              <a:t>Receiver:</a:t>
            </a:r>
          </a:p>
          <a:p>
            <a:pPr>
              <a:lnSpc>
                <a:spcPct val="124000"/>
              </a:lnSpc>
            </a:pPr>
            <a:r>
              <a:rPr lang="en-US">
                <a:latin typeface="+mn-lt"/>
                <a:ea typeface="ＭＳ Ｐゴシック" charset="-128"/>
              </a:rPr>
              <a:t>It must check if received packet is duplicate or not</a:t>
            </a:r>
          </a:p>
          <a:p>
            <a:pPr>
              <a:lnSpc>
                <a:spcPct val="124000"/>
              </a:lnSpc>
            </a:pPr>
            <a:r>
              <a:rPr lang="en-US">
                <a:latin typeface="+mn-lt"/>
                <a:ea typeface="ＭＳ Ｐゴシック" charset="-128"/>
              </a:rPr>
              <a:t>State indicates whether 0 or 1 is expected packet sequence #</a:t>
            </a:r>
          </a:p>
          <a:p>
            <a:pPr>
              <a:lnSpc>
                <a:spcPct val="124000"/>
              </a:lnSpc>
            </a:pPr>
            <a:r>
              <a:rPr lang="en-US">
                <a:latin typeface="+mn-lt"/>
                <a:ea typeface="ＭＳ Ｐゴシック" charset="-128"/>
              </a:rPr>
              <a:t>Receiver can not know if its last ACK/NAK received OK at sender</a:t>
            </a:r>
          </a:p>
          <a:p>
            <a:endParaRPr lang="en-US" b="1" dirty="0">
              <a:latin typeface="+mn-lt"/>
            </a:endParaRPr>
          </a:p>
        </p:txBody>
      </p:sp>
    </p:spTree>
    <p:extLst>
      <p:ext uri="{BB962C8B-B14F-4D97-AF65-F5344CB8AC3E}">
        <p14:creationId xmlns:p14="http://schemas.microsoft.com/office/powerpoint/2010/main" val="4569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2.1 - Sender, handled ACKs/NAKs</a:t>
            </a:r>
          </a:p>
        </p:txBody>
      </p:sp>
      <p:sp>
        <p:nvSpPr>
          <p:cNvPr id="3" name="Content Placeholder 2">
            <a:extLst>
              <a:ext uri="{FF2B5EF4-FFF2-40B4-BE49-F238E27FC236}">
                <a16:creationId xmlns:a16="http://schemas.microsoft.com/office/drawing/2014/main" id="{03ADA727-C37F-BC98-EAE1-6197008CF4AD}"/>
              </a:ext>
            </a:extLst>
          </p:cNvPr>
          <p:cNvSpPr>
            <a:spLocks noGrp="1"/>
          </p:cNvSpPr>
          <p:nvPr>
            <p:ph idx="1"/>
          </p:nvPr>
        </p:nvSpPr>
        <p:spPr/>
        <p:txBody>
          <a:bodyPr/>
          <a:lstStyle/>
          <a:p>
            <a:endParaRPr lang="en-US"/>
          </a:p>
        </p:txBody>
      </p:sp>
      <p:sp>
        <p:nvSpPr>
          <p:cNvPr id="40" name="Oval 3"/>
          <p:cNvSpPr>
            <a:spLocks noChangeArrowheads="1"/>
          </p:cNvSpPr>
          <p:nvPr/>
        </p:nvSpPr>
        <p:spPr bwMode="auto">
          <a:xfrm>
            <a:off x="4392613" y="2306638"/>
            <a:ext cx="901700" cy="83661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1" name="Text Box 4"/>
          <p:cNvSpPr txBox="1">
            <a:spLocks noChangeArrowheads="1"/>
          </p:cNvSpPr>
          <p:nvPr/>
        </p:nvSpPr>
        <p:spPr bwMode="auto">
          <a:xfrm>
            <a:off x="4340226" y="239553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Wait for call 0 from above</a:t>
            </a:r>
            <a:endParaRPr lang="en-US" altLang="en-US" sz="1400" dirty="0">
              <a:solidFill>
                <a:srgbClr val="000000"/>
              </a:solidFill>
              <a:latin typeface="Times New Roman" charset="0"/>
            </a:endParaRPr>
          </a:p>
        </p:txBody>
      </p:sp>
      <p:sp>
        <p:nvSpPr>
          <p:cNvPr id="42" name="Text Box 5"/>
          <p:cNvSpPr txBox="1">
            <a:spLocks noChangeArrowheads="1"/>
          </p:cNvSpPr>
          <p:nvPr/>
        </p:nvSpPr>
        <p:spPr bwMode="auto">
          <a:xfrm>
            <a:off x="4648201" y="1577975"/>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make_pkt(0,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43" name="Text Box 6"/>
          <p:cNvSpPr txBox="1">
            <a:spLocks noChangeArrowheads="1"/>
          </p:cNvSpPr>
          <p:nvPr/>
        </p:nvSpPr>
        <p:spPr bwMode="auto">
          <a:xfrm>
            <a:off x="4662489" y="1265239"/>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4" name="Line 7"/>
          <p:cNvSpPr>
            <a:spLocks noChangeShapeType="1"/>
          </p:cNvSpPr>
          <p:nvPr/>
        </p:nvSpPr>
        <p:spPr bwMode="auto">
          <a:xfrm>
            <a:off x="4779963" y="1630363"/>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5" name="Line 8"/>
          <p:cNvSpPr>
            <a:spLocks noChangeShapeType="1"/>
          </p:cNvSpPr>
          <p:nvPr/>
        </p:nvSpPr>
        <p:spPr bwMode="auto">
          <a:xfrm>
            <a:off x="4117976" y="2262188"/>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Freeform 9"/>
          <p:cNvSpPr>
            <a:spLocks/>
          </p:cNvSpPr>
          <p:nvPr/>
        </p:nvSpPr>
        <p:spPr bwMode="auto">
          <a:xfrm rot="14610547">
            <a:off x="3703638" y="4603750"/>
            <a:ext cx="952500" cy="469900"/>
          </a:xfrm>
          <a:custGeom>
            <a:avLst/>
            <a:gdLst>
              <a:gd name="T0" fmla="*/ 2147483646 w 1500"/>
              <a:gd name="T1" fmla="*/ 2147483646 h 740"/>
              <a:gd name="T2" fmla="*/ 2147483646 w 1500"/>
              <a:gd name="T3" fmla="*/ 2147483646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7" name="Group 10"/>
          <p:cNvGrpSpPr>
            <a:grpSpLocks/>
          </p:cNvGrpSpPr>
          <p:nvPr/>
        </p:nvGrpSpPr>
        <p:grpSpPr bwMode="auto">
          <a:xfrm>
            <a:off x="6226176" y="2254250"/>
            <a:ext cx="1089025" cy="865188"/>
            <a:chOff x="2848" y="1499"/>
            <a:chExt cx="660" cy="510"/>
          </a:xfrm>
        </p:grpSpPr>
        <p:sp>
          <p:nvSpPr>
            <p:cNvPr id="48" name="Oval 11"/>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2"/>
            <p:cNvSpPr txBox="1">
              <a:spLocks noChangeArrowheads="1"/>
            </p:cNvSpPr>
            <p:nvPr/>
          </p:nvSpPr>
          <p:spPr bwMode="auto">
            <a:xfrm>
              <a:off x="2848" y="1535"/>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0</a:t>
              </a:r>
              <a:endParaRPr lang="en-US" altLang="en-US" sz="1400">
                <a:solidFill>
                  <a:srgbClr val="000000"/>
                </a:solidFill>
                <a:latin typeface="Times New Roman" charset="0"/>
              </a:endParaRPr>
            </a:p>
          </p:txBody>
        </p:sp>
      </p:grpSp>
      <p:sp>
        <p:nvSpPr>
          <p:cNvPr id="50" name="Freeform 13"/>
          <p:cNvSpPr>
            <a:spLocks/>
          </p:cNvSpPr>
          <p:nvPr/>
        </p:nvSpPr>
        <p:spPr bwMode="auto">
          <a:xfrm flipV="1">
            <a:off x="4949826" y="2132013"/>
            <a:ext cx="1482725" cy="220662"/>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4"/>
          <p:cNvSpPr>
            <a:spLocks/>
          </p:cNvSpPr>
          <p:nvPr/>
        </p:nvSpPr>
        <p:spPr bwMode="auto">
          <a:xfrm rot="20242820">
            <a:off x="7113589" y="2116138"/>
            <a:ext cx="466725" cy="685800"/>
          </a:xfrm>
          <a:custGeom>
            <a:avLst/>
            <a:gdLst>
              <a:gd name="T0" fmla="*/ 0 w 735"/>
              <a:gd name="T1" fmla="*/ 2147483646 h 1080"/>
              <a:gd name="T2" fmla="*/ 0 w 735"/>
              <a:gd name="T3" fmla="*/ 2147483646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Text Box 15"/>
          <p:cNvSpPr txBox="1">
            <a:spLocks noChangeArrowheads="1"/>
          </p:cNvSpPr>
          <p:nvPr/>
        </p:nvSpPr>
        <p:spPr bwMode="auto">
          <a:xfrm>
            <a:off x="7437439" y="2678113"/>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3" name="Text Box 16"/>
          <p:cNvSpPr txBox="1">
            <a:spLocks noChangeArrowheads="1"/>
          </p:cNvSpPr>
          <p:nvPr/>
        </p:nvSpPr>
        <p:spPr bwMode="auto">
          <a:xfrm>
            <a:off x="7399338" y="1920875"/>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54" name="Line 17"/>
          <p:cNvSpPr>
            <a:spLocks noChangeShapeType="1"/>
          </p:cNvSpPr>
          <p:nvPr/>
        </p:nvSpPr>
        <p:spPr bwMode="auto">
          <a:xfrm>
            <a:off x="7569201" y="2717800"/>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Freeform 18"/>
          <p:cNvSpPr>
            <a:spLocks/>
          </p:cNvSpPr>
          <p:nvPr/>
        </p:nvSpPr>
        <p:spPr bwMode="auto">
          <a:xfrm rot="16200000" flipV="1">
            <a:off x="3725864" y="3492501"/>
            <a:ext cx="1266825" cy="12382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9"/>
          <p:cNvSpPr>
            <a:spLocks/>
          </p:cNvSpPr>
          <p:nvPr/>
        </p:nvSpPr>
        <p:spPr bwMode="auto">
          <a:xfrm>
            <a:off x="5124450" y="4779963"/>
            <a:ext cx="1606550" cy="247650"/>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Freeform 20"/>
          <p:cNvSpPr>
            <a:spLocks/>
          </p:cNvSpPr>
          <p:nvPr/>
        </p:nvSpPr>
        <p:spPr bwMode="auto">
          <a:xfrm rot="5400000" flipH="1" flipV="1">
            <a:off x="6494463" y="3440113"/>
            <a:ext cx="1363663" cy="204788"/>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8" name="Text Box 21"/>
          <p:cNvSpPr txBox="1">
            <a:spLocks noChangeArrowheads="1"/>
          </p:cNvSpPr>
          <p:nvPr/>
        </p:nvSpPr>
        <p:spPr bwMode="auto">
          <a:xfrm>
            <a:off x="4889501" y="5364163"/>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sndpkt = make_pkt(1, data, checksum)</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59" name="Text Box 22"/>
          <p:cNvSpPr txBox="1">
            <a:spLocks noChangeArrowheads="1"/>
          </p:cNvSpPr>
          <p:nvPr/>
        </p:nvSpPr>
        <p:spPr bwMode="auto">
          <a:xfrm>
            <a:off x="4959350" y="5026025"/>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60" name="Line 23"/>
          <p:cNvSpPr>
            <a:spLocks noChangeShapeType="1"/>
          </p:cNvSpPr>
          <p:nvPr/>
        </p:nvSpPr>
        <p:spPr bwMode="auto">
          <a:xfrm>
            <a:off x="5006975" y="5378450"/>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1" name="Text Box 24"/>
          <p:cNvSpPr txBox="1">
            <a:spLocks noChangeArrowheads="1"/>
          </p:cNvSpPr>
          <p:nvPr/>
        </p:nvSpPr>
        <p:spPr bwMode="auto">
          <a:xfrm>
            <a:off x="7216776" y="3173413"/>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 </a:t>
            </a:r>
          </a:p>
        </p:txBody>
      </p:sp>
      <p:sp>
        <p:nvSpPr>
          <p:cNvPr id="62" name="Line 25"/>
          <p:cNvSpPr>
            <a:spLocks noChangeShapeType="1"/>
          </p:cNvSpPr>
          <p:nvPr/>
        </p:nvSpPr>
        <p:spPr bwMode="auto">
          <a:xfrm>
            <a:off x="7345363" y="3984625"/>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3" name="Text Box 26"/>
          <p:cNvSpPr txBox="1">
            <a:spLocks noChangeArrowheads="1"/>
          </p:cNvSpPr>
          <p:nvPr/>
        </p:nvSpPr>
        <p:spPr bwMode="auto">
          <a:xfrm>
            <a:off x="2244726" y="5435601"/>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udt_send(sndpkt)</a:t>
            </a:r>
            <a:endParaRPr lang="en-US" altLang="en-US" sz="1600">
              <a:solidFill>
                <a:srgbClr val="000000"/>
              </a:solidFill>
              <a:latin typeface="Times New Roman" charset="0"/>
            </a:endParaRPr>
          </a:p>
        </p:txBody>
      </p:sp>
      <p:sp>
        <p:nvSpPr>
          <p:cNvPr id="64" name="Text Box 27"/>
          <p:cNvSpPr txBox="1">
            <a:spLocks noChangeArrowheads="1"/>
          </p:cNvSpPr>
          <p:nvPr/>
        </p:nvSpPr>
        <p:spPr bwMode="auto">
          <a:xfrm>
            <a:off x="2219326" y="4618038"/>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isNAK(rcvpkt) )</a:t>
            </a:r>
            <a:endParaRPr lang="en-US" altLang="en-US" sz="1600">
              <a:solidFill>
                <a:srgbClr val="000000"/>
              </a:solidFill>
              <a:latin typeface="Times New Roman" charset="0"/>
            </a:endParaRPr>
          </a:p>
        </p:txBody>
      </p:sp>
      <p:sp>
        <p:nvSpPr>
          <p:cNvPr id="65" name="Line 28"/>
          <p:cNvSpPr>
            <a:spLocks noChangeShapeType="1"/>
          </p:cNvSpPr>
          <p:nvPr/>
        </p:nvSpPr>
        <p:spPr bwMode="auto">
          <a:xfrm>
            <a:off x="2335214" y="5443538"/>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6" name="Text Box 29"/>
          <p:cNvSpPr txBox="1">
            <a:spLocks noChangeArrowheads="1"/>
          </p:cNvSpPr>
          <p:nvPr/>
        </p:nvSpPr>
        <p:spPr bwMode="auto">
          <a:xfrm>
            <a:off x="2162175" y="3016250"/>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&amp;&amp; isACK(rcvpkt)</a:t>
            </a:r>
            <a:r>
              <a:rPr lang="en-US" altLang="en-US" sz="1000">
                <a:solidFill>
                  <a:srgbClr val="000000"/>
                </a:solidFill>
                <a:latin typeface="Arial" charset="0"/>
              </a:rPr>
              <a:t> </a:t>
            </a:r>
            <a:endParaRPr lang="en-US" altLang="en-US" sz="2400">
              <a:solidFill>
                <a:srgbClr val="000000"/>
              </a:solidFill>
              <a:latin typeface="Times New Roman" charset="0"/>
            </a:endParaRPr>
          </a:p>
        </p:txBody>
      </p:sp>
      <p:sp>
        <p:nvSpPr>
          <p:cNvPr id="67" name="Line 30"/>
          <p:cNvSpPr>
            <a:spLocks noChangeShapeType="1"/>
          </p:cNvSpPr>
          <p:nvPr/>
        </p:nvSpPr>
        <p:spPr bwMode="auto">
          <a:xfrm>
            <a:off x="2306638" y="3854450"/>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68" name="Group 31"/>
          <p:cNvGrpSpPr>
            <a:grpSpLocks/>
          </p:cNvGrpSpPr>
          <p:nvPr/>
        </p:nvGrpSpPr>
        <p:grpSpPr bwMode="auto">
          <a:xfrm>
            <a:off x="6376988" y="4200526"/>
            <a:ext cx="1117600" cy="823913"/>
            <a:chOff x="4156" y="2812"/>
            <a:chExt cx="704" cy="519"/>
          </a:xfrm>
        </p:grpSpPr>
        <p:sp>
          <p:nvSpPr>
            <p:cNvPr id="69" name="Oval 32"/>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0" name="Text Box 33"/>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call 1 from above</a:t>
              </a:r>
              <a:endParaRPr lang="en-US" altLang="en-US" sz="1400">
                <a:solidFill>
                  <a:srgbClr val="000000"/>
                </a:solidFill>
                <a:latin typeface="Times New Roman" charset="0"/>
              </a:endParaRPr>
            </a:p>
          </p:txBody>
        </p:sp>
      </p:grpSp>
      <p:grpSp>
        <p:nvGrpSpPr>
          <p:cNvPr id="71" name="Group 34"/>
          <p:cNvGrpSpPr>
            <a:grpSpLocks/>
          </p:cNvGrpSpPr>
          <p:nvPr/>
        </p:nvGrpSpPr>
        <p:grpSpPr bwMode="auto">
          <a:xfrm>
            <a:off x="4187826" y="4146551"/>
            <a:ext cx="1046163" cy="823913"/>
            <a:chOff x="4916" y="3266"/>
            <a:chExt cx="659" cy="519"/>
          </a:xfrm>
        </p:grpSpPr>
        <p:sp>
          <p:nvSpPr>
            <p:cNvPr id="72" name="Oval 35"/>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73" name="Text Box 36"/>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 or NAK 1</a:t>
              </a:r>
              <a:endParaRPr lang="en-US" altLang="en-US" sz="1400">
                <a:solidFill>
                  <a:srgbClr val="000000"/>
                </a:solidFill>
                <a:latin typeface="Times New Roman" charset="0"/>
              </a:endParaRPr>
            </a:p>
          </p:txBody>
        </p:sp>
      </p:grpSp>
      <p:sp>
        <p:nvSpPr>
          <p:cNvPr id="74" name="Text Box 37"/>
          <p:cNvSpPr txBox="1">
            <a:spLocks noChangeArrowheads="1"/>
          </p:cNvSpPr>
          <p:nvPr/>
        </p:nvSpPr>
        <p:spPr bwMode="auto">
          <a:xfrm>
            <a:off x="7727950" y="39941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75" name="Text Box 38"/>
          <p:cNvSpPr txBox="1">
            <a:spLocks noChangeArrowheads="1"/>
          </p:cNvSpPr>
          <p:nvPr/>
        </p:nvSpPr>
        <p:spPr bwMode="auto">
          <a:xfrm>
            <a:off x="2878138" y="3868738"/>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sp>
        <p:nvSpPr>
          <p:cNvPr id="4" name="Rounded Rectangle 3">
            <a:extLst>
              <a:ext uri="{FF2B5EF4-FFF2-40B4-BE49-F238E27FC236}">
                <a16:creationId xmlns:a16="http://schemas.microsoft.com/office/drawing/2014/main" id="{0F79C5C3-B5BF-6941-941B-E6E08A0AB5F7}"/>
              </a:ext>
            </a:extLst>
          </p:cNvPr>
          <p:cNvSpPr/>
          <p:nvPr/>
        </p:nvSpPr>
        <p:spPr>
          <a:xfrm>
            <a:off x="4495800" y="1265239"/>
            <a:ext cx="3733800" cy="866775"/>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71B062DE-1C7A-6D49-821C-94D7838AD79F}"/>
              </a:ext>
            </a:extLst>
          </p:cNvPr>
          <p:cNvSpPr/>
          <p:nvPr/>
        </p:nvSpPr>
        <p:spPr>
          <a:xfrm>
            <a:off x="7199248" y="3162824"/>
            <a:ext cx="2135252"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8E631465-D352-B34E-B2F4-1E04F8315B65}"/>
              </a:ext>
            </a:extLst>
          </p:cNvPr>
          <p:cNvSpPr/>
          <p:nvPr/>
        </p:nvSpPr>
        <p:spPr>
          <a:xfrm>
            <a:off x="7390726" y="1960414"/>
            <a:ext cx="1943775" cy="1104377"/>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EF3F0EDC-B470-CF4A-AE2E-D2E05880D09D}"/>
              </a:ext>
            </a:extLst>
          </p:cNvPr>
          <p:cNvSpPr/>
          <p:nvPr/>
        </p:nvSpPr>
        <p:spPr>
          <a:xfrm>
            <a:off x="4896815" y="5025543"/>
            <a:ext cx="3756649" cy="9656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3F7EB315-A73F-E54F-AD66-9A1F5A84E736}"/>
              </a:ext>
            </a:extLst>
          </p:cNvPr>
          <p:cNvSpPr/>
          <p:nvPr/>
        </p:nvSpPr>
        <p:spPr>
          <a:xfrm>
            <a:off x="2231091" y="4647717"/>
            <a:ext cx="1788461" cy="1116496"/>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E06B87A3-1A6F-6945-87C9-9D43EE56B827}"/>
              </a:ext>
            </a:extLst>
          </p:cNvPr>
          <p:cNvSpPr/>
          <p:nvPr/>
        </p:nvSpPr>
        <p:spPr>
          <a:xfrm>
            <a:off x="2171575" y="2984259"/>
            <a:ext cx="2009900" cy="1143183"/>
          </a:xfrm>
          <a:prstGeom prst="roundRect">
            <a:avLst/>
          </a:prstGeom>
          <a:solidFill>
            <a:srgbClr val="FFFF00">
              <a:alpha val="1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animBg="1"/>
      <p:bldP spid="45" grpId="0" animBg="1"/>
      <p:bldP spid="46" grpId="0" animBg="1"/>
      <p:bldP spid="50" grpId="0" animBg="1"/>
      <p:bldP spid="51" grpId="0" animBg="1"/>
      <p:bldP spid="52" grpId="0"/>
      <p:bldP spid="53" grpId="0"/>
      <p:bldP spid="54" grpId="0" animBg="1"/>
      <p:bldP spid="55" grpId="0" animBg="1"/>
      <p:bldP spid="56" grpId="0" animBg="1"/>
      <p:bldP spid="57" grpId="0" animBg="1"/>
      <p:bldP spid="58" grpId="0"/>
      <p:bldP spid="59" grpId="0"/>
      <p:bldP spid="60" grpId="0" animBg="1"/>
      <p:bldP spid="61" grpId="0"/>
      <p:bldP spid="62" grpId="0" animBg="1"/>
      <p:bldP spid="63" grpId="0"/>
      <p:bldP spid="64" grpId="0"/>
      <p:bldP spid="65" grpId="0" animBg="1"/>
      <p:bldP spid="66" grpId="0"/>
      <p:bldP spid="67" grpId="0" animBg="1"/>
      <p:bldP spid="74" grpId="0"/>
      <p:bldP spid="75" grpId="0"/>
      <p:bldP spid="4" grpId="0" animBg="1"/>
      <p:bldP spid="76" grpId="0" animBg="1"/>
      <p:bldP spid="77" grpId="0" animBg="1"/>
      <p:bldP spid="78" grpId="0" animBg="1"/>
      <p:bldP spid="79" grpId="0" animBg="1"/>
      <p:bldP spid="8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rdt</a:t>
            </a:r>
            <a:r>
              <a:rPr lang="en-US" dirty="0"/>
              <a:t> 2.1 - Receiver, handled ACKs/NAKs</a:t>
            </a:r>
          </a:p>
        </p:txBody>
      </p:sp>
      <p:sp>
        <p:nvSpPr>
          <p:cNvPr id="3" name="Content Placeholder 2">
            <a:extLst>
              <a:ext uri="{FF2B5EF4-FFF2-40B4-BE49-F238E27FC236}">
                <a16:creationId xmlns:a16="http://schemas.microsoft.com/office/drawing/2014/main" id="{F0482D29-19B1-2965-E26F-C66297BC2ABC}"/>
              </a:ext>
            </a:extLst>
          </p:cNvPr>
          <p:cNvSpPr>
            <a:spLocks noGrp="1"/>
          </p:cNvSpPr>
          <p:nvPr>
            <p:ph idx="1"/>
          </p:nvPr>
        </p:nvSpPr>
        <p:spPr/>
        <p:txBody>
          <a:bodyPr/>
          <a:lstStyle/>
          <a:p>
            <a:endParaRPr lang="en-US"/>
          </a:p>
        </p:txBody>
      </p:sp>
      <p:grpSp>
        <p:nvGrpSpPr>
          <p:cNvPr id="35" name="Group 3"/>
          <p:cNvGrpSpPr>
            <a:grpSpLocks/>
          </p:cNvGrpSpPr>
          <p:nvPr/>
        </p:nvGrpSpPr>
        <p:grpSpPr bwMode="auto">
          <a:xfrm>
            <a:off x="4559302" y="3352800"/>
            <a:ext cx="800101" cy="795338"/>
            <a:chOff x="961" y="1131"/>
            <a:chExt cx="504" cy="501"/>
          </a:xfrm>
        </p:grpSpPr>
        <p:sp>
          <p:nvSpPr>
            <p:cNvPr id="36" name="Oval 4"/>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7" name="Text Box 5"/>
            <p:cNvSpPr txBox="1">
              <a:spLocks noChangeArrowheads="1"/>
            </p:cNvSpPr>
            <p:nvPr/>
          </p:nvSpPr>
          <p:spPr bwMode="auto">
            <a:xfrm>
              <a:off x="961" y="1171"/>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from below</a:t>
              </a:r>
              <a:endParaRPr lang="en-US" altLang="en-US" sz="1400" dirty="0">
                <a:solidFill>
                  <a:srgbClr val="000000"/>
                </a:solidFill>
                <a:latin typeface="Times New Roman" charset="0"/>
              </a:endParaRPr>
            </a:p>
          </p:txBody>
        </p:sp>
      </p:grpSp>
      <p:sp>
        <p:nvSpPr>
          <p:cNvPr id="38" name="Line 6"/>
          <p:cNvSpPr>
            <a:spLocks noChangeShapeType="1"/>
          </p:cNvSpPr>
          <p:nvPr/>
        </p:nvSpPr>
        <p:spPr bwMode="auto">
          <a:xfrm>
            <a:off x="4398963" y="2282825"/>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9" name="Freeform 7"/>
          <p:cNvSpPr>
            <a:spLocks/>
          </p:cNvSpPr>
          <p:nvPr/>
        </p:nvSpPr>
        <p:spPr bwMode="auto">
          <a:xfrm flipV="1">
            <a:off x="5080001" y="2600326"/>
            <a:ext cx="1590675" cy="785813"/>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0" name="Text Box 8"/>
          <p:cNvSpPr txBox="1">
            <a:spLocks noChangeArrowheads="1"/>
          </p:cNvSpPr>
          <p:nvPr/>
        </p:nvSpPr>
        <p:spPr bwMode="auto">
          <a:xfrm>
            <a:off x="7640638" y="295910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41" name="Text Box 9"/>
          <p:cNvSpPr txBox="1">
            <a:spLocks noChangeArrowheads="1"/>
          </p:cNvSpPr>
          <p:nvPr/>
        </p:nvSpPr>
        <p:spPr bwMode="auto">
          <a:xfrm>
            <a:off x="7643814" y="3671888"/>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has_seq0(rcvpkt)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42" name="Line 10"/>
          <p:cNvSpPr>
            <a:spLocks noChangeShapeType="1"/>
          </p:cNvSpPr>
          <p:nvPr/>
        </p:nvSpPr>
        <p:spPr bwMode="auto">
          <a:xfrm>
            <a:off x="7727950" y="4370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3" name="Freeform 11"/>
          <p:cNvSpPr>
            <a:spLocks/>
          </p:cNvSpPr>
          <p:nvPr/>
        </p:nvSpPr>
        <p:spPr bwMode="auto">
          <a:xfrm>
            <a:off x="5097464" y="4168776"/>
            <a:ext cx="1590675" cy="688975"/>
          </a:xfrm>
          <a:custGeom>
            <a:avLst/>
            <a:gdLst>
              <a:gd name="T0" fmla="*/ 0 w 2835"/>
              <a:gd name="T1" fmla="*/ 0 h 525"/>
              <a:gd name="T2" fmla="*/ 2147483646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4" name="Text Box 12"/>
          <p:cNvSpPr txBox="1">
            <a:spLocks noChangeArrowheads="1"/>
          </p:cNvSpPr>
          <p:nvPr/>
        </p:nvSpPr>
        <p:spPr bwMode="auto">
          <a:xfrm>
            <a:off x="4486275" y="4749800"/>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has_seq1(rcvpkt)</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45" name="Line 13"/>
          <p:cNvSpPr>
            <a:spLocks noChangeShapeType="1"/>
          </p:cNvSpPr>
          <p:nvPr/>
        </p:nvSpPr>
        <p:spPr bwMode="auto">
          <a:xfrm>
            <a:off x="4552951" y="5307013"/>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 name="Text Box 14"/>
          <p:cNvSpPr txBox="1">
            <a:spLocks noChangeArrowheads="1"/>
          </p:cNvSpPr>
          <p:nvPr/>
        </p:nvSpPr>
        <p:spPr bwMode="auto">
          <a:xfrm>
            <a:off x="4495801" y="5362576"/>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grpSp>
        <p:nvGrpSpPr>
          <p:cNvPr id="47" name="Group 15"/>
          <p:cNvGrpSpPr>
            <a:grpSpLocks/>
          </p:cNvGrpSpPr>
          <p:nvPr/>
        </p:nvGrpSpPr>
        <p:grpSpPr bwMode="auto">
          <a:xfrm>
            <a:off x="6261100" y="3387726"/>
            <a:ext cx="825500" cy="796925"/>
            <a:chOff x="4398" y="3133"/>
            <a:chExt cx="520" cy="502"/>
          </a:xfrm>
        </p:grpSpPr>
        <p:sp>
          <p:nvSpPr>
            <p:cNvPr id="48" name="Oval 16"/>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 name="Text Box 17"/>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1 from below</a:t>
              </a:r>
              <a:endParaRPr lang="en-US" altLang="en-US" sz="1400">
                <a:solidFill>
                  <a:srgbClr val="000000"/>
                </a:solidFill>
                <a:latin typeface="Times New Roman" charset="0"/>
              </a:endParaRPr>
            </a:p>
          </p:txBody>
        </p:sp>
      </p:grpSp>
      <p:sp>
        <p:nvSpPr>
          <p:cNvPr id="50" name="Freeform 18"/>
          <p:cNvSpPr>
            <a:spLocks/>
          </p:cNvSpPr>
          <p:nvPr/>
        </p:nvSpPr>
        <p:spPr bwMode="auto">
          <a:xfrm rot="20238987">
            <a:off x="6961189" y="2979738"/>
            <a:ext cx="839787"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Text Box 19"/>
          <p:cNvSpPr txBox="1">
            <a:spLocks noChangeArrowheads="1"/>
          </p:cNvSpPr>
          <p:nvPr/>
        </p:nvSpPr>
        <p:spPr bwMode="auto">
          <a:xfrm>
            <a:off x="4648200" y="1284288"/>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&amp;&amp; has_seq0(rcvpkt) </a:t>
            </a:r>
            <a:endParaRPr lang="en-US" altLang="en-US" sz="1400">
              <a:solidFill>
                <a:srgbClr val="000000"/>
              </a:solidFill>
              <a:latin typeface="Times New Roman" charset="0"/>
            </a:endParaRPr>
          </a:p>
        </p:txBody>
      </p:sp>
      <p:sp>
        <p:nvSpPr>
          <p:cNvPr id="52" name="Line 20"/>
          <p:cNvSpPr>
            <a:spLocks noChangeShapeType="1"/>
          </p:cNvSpPr>
          <p:nvPr/>
        </p:nvSpPr>
        <p:spPr bwMode="auto">
          <a:xfrm>
            <a:off x="4757739" y="1854200"/>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21"/>
          <p:cNvSpPr txBox="1">
            <a:spLocks noChangeArrowheads="1"/>
          </p:cNvSpPr>
          <p:nvPr/>
        </p:nvSpPr>
        <p:spPr bwMode="auto">
          <a:xfrm>
            <a:off x="4660900" y="1811338"/>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extract(rcvpkt,data)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deliver_data(data)</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4" name="Freeform 22"/>
          <p:cNvSpPr>
            <a:spLocks/>
          </p:cNvSpPr>
          <p:nvPr/>
        </p:nvSpPr>
        <p:spPr bwMode="auto">
          <a:xfrm rot="1020547">
            <a:off x="6985000" y="37036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5" name="Text Box 23"/>
          <p:cNvSpPr txBox="1">
            <a:spLocks noChangeArrowheads="1"/>
          </p:cNvSpPr>
          <p:nvPr/>
        </p:nvSpPr>
        <p:spPr bwMode="auto">
          <a:xfrm>
            <a:off x="7591425" y="2662238"/>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56" name="Line 24"/>
          <p:cNvSpPr>
            <a:spLocks noChangeShapeType="1"/>
          </p:cNvSpPr>
          <p:nvPr/>
        </p:nvSpPr>
        <p:spPr bwMode="auto">
          <a:xfrm>
            <a:off x="7729539" y="2973388"/>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25"/>
          <p:cNvSpPr txBox="1">
            <a:spLocks noChangeArrowheads="1"/>
          </p:cNvSpPr>
          <p:nvPr/>
        </p:nvSpPr>
        <p:spPr bwMode="auto">
          <a:xfrm>
            <a:off x="7599363" y="442436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make_pkt(ACK,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58" name="Text Box 26"/>
          <p:cNvSpPr txBox="1">
            <a:spLocks noChangeArrowheads="1"/>
          </p:cNvSpPr>
          <p:nvPr/>
        </p:nvSpPr>
        <p:spPr bwMode="auto">
          <a:xfrm>
            <a:off x="1717675" y="3651250"/>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not corrupt(rcvpkt) &amp;&amp;</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   has_seq1(rcvpkt)</a:t>
            </a:r>
          </a:p>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imes New Roman" charset="0"/>
            </a:endParaRPr>
          </a:p>
        </p:txBody>
      </p:sp>
      <p:sp>
        <p:nvSpPr>
          <p:cNvPr id="59" name="Line 27"/>
          <p:cNvSpPr>
            <a:spLocks noChangeShapeType="1"/>
          </p:cNvSpPr>
          <p:nvPr/>
        </p:nvSpPr>
        <p:spPr bwMode="auto">
          <a:xfrm>
            <a:off x="1801814" y="4359275"/>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0" name="Text Box 28"/>
          <p:cNvSpPr txBox="1">
            <a:spLocks noChangeArrowheads="1"/>
          </p:cNvSpPr>
          <p:nvPr/>
        </p:nvSpPr>
        <p:spPr bwMode="auto">
          <a:xfrm>
            <a:off x="1665289" y="2598738"/>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rdt_rcv(rcvpkt) &amp;&amp; (corrupt(rcvpkt)</a:t>
            </a:r>
            <a:endParaRPr lang="en-US" altLang="en-US" sz="1400">
              <a:solidFill>
                <a:srgbClr val="000000"/>
              </a:solidFill>
              <a:latin typeface="Times New Roman" charset="0"/>
            </a:endParaRPr>
          </a:p>
        </p:txBody>
      </p:sp>
      <p:sp>
        <p:nvSpPr>
          <p:cNvPr id="61" name="Line 29"/>
          <p:cNvSpPr>
            <a:spLocks noChangeShapeType="1"/>
          </p:cNvSpPr>
          <p:nvPr/>
        </p:nvSpPr>
        <p:spPr bwMode="auto">
          <a:xfrm>
            <a:off x="1803400" y="2973388"/>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2" name="Text Box 30"/>
          <p:cNvSpPr txBox="1">
            <a:spLocks noChangeArrowheads="1"/>
          </p:cNvSpPr>
          <p:nvPr/>
        </p:nvSpPr>
        <p:spPr bwMode="auto">
          <a:xfrm>
            <a:off x="1749425" y="438150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dirty="0" err="1">
                <a:solidFill>
                  <a:srgbClr val="000000"/>
                </a:solidFill>
                <a:latin typeface="Arial" charset="0"/>
              </a:rPr>
              <a:t>sndpkt</a:t>
            </a:r>
            <a:r>
              <a:rPr lang="en-US" altLang="en-US" sz="1400" dirty="0">
                <a:solidFill>
                  <a:srgbClr val="000000"/>
                </a:solidFill>
                <a:latin typeface="Arial" charset="0"/>
              </a:rPr>
              <a:t> = </a:t>
            </a:r>
            <a:r>
              <a:rPr lang="en-US" altLang="en-US" sz="1400" dirty="0" err="1">
                <a:solidFill>
                  <a:srgbClr val="000000"/>
                </a:solidFill>
                <a:latin typeface="Arial" charset="0"/>
              </a:rPr>
              <a:t>make_pkt</a:t>
            </a:r>
            <a:r>
              <a:rPr lang="en-US" altLang="en-US" sz="1400" dirty="0">
                <a:solidFill>
                  <a:srgbClr val="000000"/>
                </a:solidFill>
                <a:latin typeface="Arial" charset="0"/>
              </a:rPr>
              <a:t>(ACK, </a:t>
            </a:r>
            <a:r>
              <a:rPr lang="en-US" altLang="en-US" sz="1400" dirty="0" err="1">
                <a:solidFill>
                  <a:srgbClr val="000000"/>
                </a:solidFill>
                <a:latin typeface="Arial" charset="0"/>
              </a:rPr>
              <a:t>chksum</a:t>
            </a:r>
            <a:r>
              <a:rPr lang="en-US" altLang="en-US" sz="1400" dirty="0">
                <a:solidFill>
                  <a:srgbClr val="000000"/>
                </a:solidFill>
                <a:latin typeface="Arial" charset="0"/>
              </a:rPr>
              <a:t>)</a:t>
            </a:r>
          </a:p>
          <a:p>
            <a:pPr eaLnBrk="0" fontAlgn="base" hangingPunct="0">
              <a:lnSpc>
                <a:spcPct val="100000"/>
              </a:lnSpc>
              <a:spcBef>
                <a:spcPct val="0"/>
              </a:spcBef>
              <a:spcAft>
                <a:spcPct val="0"/>
              </a:spcAft>
              <a:buClrTx/>
              <a:buSzTx/>
              <a:buFontTx/>
              <a:buNone/>
            </a:pPr>
            <a:r>
              <a:rPr lang="en-US" altLang="en-US" sz="1400" dirty="0" err="1">
                <a:solidFill>
                  <a:srgbClr val="000000"/>
                </a:solidFill>
                <a:latin typeface="Arial" charset="0"/>
              </a:rPr>
              <a:t>udt_send</a:t>
            </a:r>
            <a:r>
              <a:rPr lang="en-US" altLang="en-US" sz="1400" dirty="0">
                <a:solidFill>
                  <a:srgbClr val="000000"/>
                </a:solidFill>
                <a:latin typeface="Arial" charset="0"/>
              </a:rPr>
              <a:t>(</a:t>
            </a:r>
            <a:r>
              <a:rPr lang="en-US" altLang="en-US" sz="1400" dirty="0" err="1">
                <a:solidFill>
                  <a:srgbClr val="000000"/>
                </a:solidFill>
                <a:latin typeface="Arial" charset="0"/>
              </a:rPr>
              <a:t>sndpkt</a:t>
            </a:r>
            <a:r>
              <a:rPr lang="en-US" altLang="en-US" sz="1400" dirty="0">
                <a:solidFill>
                  <a:srgbClr val="000000"/>
                </a:solidFill>
                <a:latin typeface="Arial" charset="0"/>
              </a:rPr>
              <a:t>)</a:t>
            </a:r>
            <a:endParaRPr lang="en-US" altLang="en-US" sz="1400" dirty="0">
              <a:solidFill>
                <a:srgbClr val="000000"/>
              </a:solidFill>
              <a:latin typeface="Times New Roman" charset="0"/>
            </a:endParaRPr>
          </a:p>
        </p:txBody>
      </p:sp>
      <p:sp>
        <p:nvSpPr>
          <p:cNvPr id="63" name="Text Box 31"/>
          <p:cNvSpPr txBox="1">
            <a:spLocks noChangeArrowheads="1"/>
          </p:cNvSpPr>
          <p:nvPr/>
        </p:nvSpPr>
        <p:spPr bwMode="auto">
          <a:xfrm>
            <a:off x="1725613" y="294005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sndpkt = make_pkt(NAK, chksum)</a:t>
            </a:r>
          </a:p>
          <a:p>
            <a:pP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udt_send(sndpkt)</a:t>
            </a:r>
            <a:endParaRPr lang="en-US" altLang="en-US" sz="1400">
              <a:solidFill>
                <a:srgbClr val="000000"/>
              </a:solidFill>
              <a:latin typeface="Times New Roman" charset="0"/>
            </a:endParaRPr>
          </a:p>
        </p:txBody>
      </p:sp>
      <p:sp>
        <p:nvSpPr>
          <p:cNvPr id="64" name="Freeform 32"/>
          <p:cNvSpPr>
            <a:spLocks/>
          </p:cNvSpPr>
          <p:nvPr/>
        </p:nvSpPr>
        <p:spPr bwMode="auto">
          <a:xfrm rot="20579453" flipH="1">
            <a:off x="3759200" y="36401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65" name="Freeform 33"/>
          <p:cNvSpPr>
            <a:spLocks/>
          </p:cNvSpPr>
          <p:nvPr/>
        </p:nvSpPr>
        <p:spPr bwMode="auto">
          <a:xfrm rot="1361013" flipH="1">
            <a:off x="3746500" y="2992438"/>
            <a:ext cx="839788" cy="863600"/>
          </a:xfrm>
          <a:custGeom>
            <a:avLst/>
            <a:gdLst>
              <a:gd name="T0" fmla="*/ 2147483646 w 619"/>
              <a:gd name="T1" fmla="*/ 2147483646 h 1815"/>
              <a:gd name="T2" fmla="*/ 0 w 619"/>
              <a:gd name="T3" fmla="*/ 2147483646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429472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rdt</a:t>
            </a:r>
            <a:r>
              <a:rPr lang="en-US" dirty="0"/>
              <a:t> 2.2 &amp; </a:t>
            </a:r>
            <a:r>
              <a:rPr lang="en-US" dirty="0" err="1"/>
              <a:t>rdt</a:t>
            </a:r>
            <a:r>
              <a:rPr lang="en-US" dirty="0"/>
              <a:t> 3.0</a:t>
            </a:r>
          </a:p>
        </p:txBody>
      </p:sp>
      <p:sp>
        <p:nvSpPr>
          <p:cNvPr id="2" name="Text Placeholder 1">
            <a:extLst>
              <a:ext uri="{FF2B5EF4-FFF2-40B4-BE49-F238E27FC236}">
                <a16:creationId xmlns:a16="http://schemas.microsoft.com/office/drawing/2014/main" id="{38F15A05-86BF-754C-5F68-A837398A22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56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a:t>
            </a:r>
          </a:p>
        </p:txBody>
      </p:sp>
      <p:sp>
        <p:nvSpPr>
          <p:cNvPr id="3" name="Content Placeholder 2"/>
          <p:cNvSpPr>
            <a:spLocks noGrp="1"/>
          </p:cNvSpPr>
          <p:nvPr>
            <p:ph idx="1"/>
          </p:nvPr>
        </p:nvSpPr>
        <p:spPr/>
        <p:txBody>
          <a:bodyPr>
            <a:normAutofit/>
          </a:bodyPr>
          <a:lstStyle/>
          <a:p>
            <a:pPr algn="just">
              <a:spcAft>
                <a:spcPts val="600"/>
              </a:spcAft>
            </a:pPr>
            <a:r>
              <a:rPr lang="en-US" dirty="0"/>
              <a:t>Use same functionality as rdt2.1, </a:t>
            </a:r>
            <a:r>
              <a:rPr lang="en-US" dirty="0">
                <a:solidFill>
                  <a:schemeClr val="accent6"/>
                </a:solidFill>
              </a:rPr>
              <a:t>using ACKs only.</a:t>
            </a:r>
          </a:p>
          <a:p>
            <a:pPr algn="just">
              <a:spcAft>
                <a:spcPts val="600"/>
              </a:spcAft>
            </a:pPr>
            <a:r>
              <a:rPr lang="en-US" dirty="0"/>
              <a:t>Instead of NAK, receiver sends ACK for </a:t>
            </a:r>
            <a:r>
              <a:rPr lang="en-US" dirty="0">
                <a:solidFill>
                  <a:schemeClr val="accent6"/>
                </a:solidFill>
              </a:rPr>
              <a:t>last packet received OK.</a:t>
            </a:r>
          </a:p>
          <a:p>
            <a:pPr algn="just">
              <a:spcAft>
                <a:spcPts val="600"/>
              </a:spcAft>
            </a:pPr>
            <a:r>
              <a:rPr lang="en-US" dirty="0"/>
              <a:t>Receiver must explicitly include sequence # of packet being </a:t>
            </a:r>
            <a:r>
              <a:rPr lang="en-US" dirty="0" err="1"/>
              <a:t>ACKed</a:t>
            </a:r>
            <a:r>
              <a:rPr lang="en-US" dirty="0"/>
              <a:t>. </a:t>
            </a:r>
          </a:p>
          <a:p>
            <a:pPr algn="just">
              <a:spcAft>
                <a:spcPts val="600"/>
              </a:spcAft>
            </a:pPr>
            <a:r>
              <a:rPr lang="en-US" dirty="0"/>
              <a:t>Duplicate ACK at sender results in same action as NAK: retransmit current packet.</a:t>
            </a:r>
          </a:p>
          <a:p>
            <a:pPr algn="just"/>
            <a:endParaRPr lang="en-US" dirty="0"/>
          </a:p>
        </p:txBody>
      </p:sp>
    </p:spTree>
    <p:extLst>
      <p:ext uri="{BB962C8B-B14F-4D97-AF65-F5344CB8AC3E}">
        <p14:creationId xmlns:p14="http://schemas.microsoft.com/office/powerpoint/2010/main" val="186840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Transport Layer Services and Protocols</a:t>
            </a:r>
          </a:p>
        </p:txBody>
      </p:sp>
      <p:sp>
        <p:nvSpPr>
          <p:cNvPr id="4" name="Content Placeholder 3"/>
          <p:cNvSpPr>
            <a:spLocks noGrp="1"/>
          </p:cNvSpPr>
          <p:nvPr>
            <p:ph idx="1"/>
          </p:nvPr>
        </p:nvSpPr>
        <p:spPr>
          <a:xfrm>
            <a:off x="131180" y="863444"/>
            <a:ext cx="7721655" cy="5590565"/>
          </a:xfrm>
        </p:spPr>
        <p:txBody>
          <a:bodyPr>
            <a:normAutofit/>
          </a:bodyPr>
          <a:lstStyle/>
          <a:p>
            <a:r>
              <a:rPr lang="en-US" dirty="0"/>
              <a:t>It provides </a:t>
            </a:r>
            <a:r>
              <a:rPr lang="en-US" dirty="0">
                <a:solidFill>
                  <a:schemeClr val="accent6"/>
                </a:solidFill>
              </a:rPr>
              <a:t>logical communication </a:t>
            </a:r>
            <a:r>
              <a:rPr lang="en-US" dirty="0"/>
              <a:t>between application processes running on different hosts.</a:t>
            </a:r>
          </a:p>
          <a:p>
            <a:r>
              <a:rPr lang="en-US" dirty="0"/>
              <a:t>A transport protocols run in </a:t>
            </a:r>
            <a:r>
              <a:rPr lang="en-US" dirty="0">
                <a:solidFill>
                  <a:schemeClr val="accent6"/>
                </a:solidFill>
              </a:rPr>
              <a:t>end systems</a:t>
            </a:r>
            <a:r>
              <a:rPr lang="en-US" dirty="0"/>
              <a:t>.</a:t>
            </a:r>
          </a:p>
          <a:p>
            <a:r>
              <a:rPr lang="en-US" dirty="0"/>
              <a:t>Sender side: It breaks application  </a:t>
            </a:r>
            <a:r>
              <a:rPr lang="en-US" dirty="0">
                <a:solidFill>
                  <a:schemeClr val="accent6"/>
                </a:solidFill>
              </a:rPr>
              <a:t>messages into segments</a:t>
            </a:r>
            <a:r>
              <a:rPr lang="en-US" dirty="0"/>
              <a:t>, then passes to  network layer.</a:t>
            </a:r>
          </a:p>
          <a:p>
            <a:r>
              <a:rPr lang="en-US" dirty="0"/>
              <a:t>Receiver side: It reassembles </a:t>
            </a:r>
            <a:r>
              <a:rPr lang="en-US" dirty="0">
                <a:solidFill>
                  <a:schemeClr val="accent6"/>
                </a:solidFill>
              </a:rPr>
              <a:t>segments into messages</a:t>
            </a:r>
            <a:r>
              <a:rPr lang="en-US" dirty="0"/>
              <a:t>, then passes to application layer.</a:t>
            </a:r>
          </a:p>
          <a:p>
            <a:r>
              <a:rPr lang="en-US" dirty="0"/>
              <a:t>Example: TCP and UDP</a:t>
            </a:r>
          </a:p>
          <a:p>
            <a:endParaRPr lang="en-US" dirty="0"/>
          </a:p>
        </p:txBody>
      </p:sp>
      <p:grpSp>
        <p:nvGrpSpPr>
          <p:cNvPr id="417" name="Group 894"/>
          <p:cNvGrpSpPr>
            <a:grpSpLocks/>
          </p:cNvGrpSpPr>
          <p:nvPr/>
        </p:nvGrpSpPr>
        <p:grpSpPr bwMode="auto">
          <a:xfrm>
            <a:off x="8025369" y="1156494"/>
            <a:ext cx="3540125" cy="4545012"/>
            <a:chOff x="3277" y="974"/>
            <a:chExt cx="2230" cy="2863"/>
          </a:xfrm>
        </p:grpSpPr>
        <p:sp>
          <p:nvSpPr>
            <p:cNvPr id="418" name="Freeform 895"/>
            <p:cNvSpPr>
              <a:spLocks/>
            </p:cNvSpPr>
            <p:nvPr/>
          </p:nvSpPr>
          <p:spPr bwMode="auto">
            <a:xfrm>
              <a:off x="3277" y="1079"/>
              <a:ext cx="1094" cy="675"/>
            </a:xfrm>
            <a:custGeom>
              <a:avLst/>
              <a:gdLst>
                <a:gd name="T0" fmla="*/ 898 w 1036"/>
                <a:gd name="T1" fmla="*/ 11 h 675"/>
                <a:gd name="T2" fmla="*/ 541 w 1036"/>
                <a:gd name="T3" fmla="*/ 53 h 675"/>
                <a:gd name="T4" fmla="*/ 286 w 1036"/>
                <a:gd name="T5" fmla="*/ 129 h 675"/>
                <a:gd name="T6" fmla="*/ 212 w 1036"/>
                <a:gd name="T7" fmla="*/ 229 h 675"/>
                <a:gd name="T8" fmla="*/ 29 w 1036"/>
                <a:gd name="T9" fmla="*/ 297 h 675"/>
                <a:gd name="T10" fmla="*/ 24 w 1036"/>
                <a:gd name="T11" fmla="*/ 459 h 675"/>
                <a:gd name="T12" fmla="*/ 183 w 1036"/>
                <a:gd name="T13" fmla="*/ 489 h 675"/>
                <a:gd name="T14" fmla="*/ 636 w 1036"/>
                <a:gd name="T15" fmla="*/ 489 h 675"/>
                <a:gd name="T16" fmla="*/ 828 w 1036"/>
                <a:gd name="T17" fmla="*/ 555 h 675"/>
                <a:gd name="T18" fmla="*/ 1042 w 1036"/>
                <a:gd name="T19" fmla="*/ 657 h 675"/>
                <a:gd name="T20" fmla="*/ 1206 w 1036"/>
                <a:gd name="T21" fmla="*/ 661 h 675"/>
                <a:gd name="T22" fmla="*/ 1319 w 1036"/>
                <a:gd name="T23" fmla="*/ 603 h 675"/>
                <a:gd name="T24" fmla="*/ 1376 w 1036"/>
                <a:gd name="T25" fmla="*/ 445 h 675"/>
                <a:gd name="T26" fmla="*/ 1412 w 1036"/>
                <a:gd name="T27" fmla="*/ 291 h 675"/>
                <a:gd name="T28" fmla="*/ 1416 w 1036"/>
                <a:gd name="T29" fmla="*/ 107 h 675"/>
                <a:gd name="T30" fmla="*/ 1295 w 1036"/>
                <a:gd name="T31" fmla="*/ 17 h 675"/>
                <a:gd name="T32" fmla="*/ 1075 w 1036"/>
                <a:gd name="T33" fmla="*/ 3 h 675"/>
                <a:gd name="T34" fmla="*/ 89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419" name="Group 896"/>
            <p:cNvGrpSpPr>
              <a:grpSpLocks/>
            </p:cNvGrpSpPr>
            <p:nvPr/>
          </p:nvGrpSpPr>
          <p:grpSpPr bwMode="auto">
            <a:xfrm>
              <a:off x="3383" y="1920"/>
              <a:ext cx="919" cy="588"/>
              <a:chOff x="2889" y="1631"/>
              <a:chExt cx="980" cy="743"/>
            </a:xfrm>
          </p:grpSpPr>
          <p:sp>
            <p:nvSpPr>
              <p:cNvPr id="797" name="Rectangle 897"/>
              <p:cNvSpPr>
                <a:spLocks noChangeArrowheads="1"/>
              </p:cNvSpPr>
              <p:nvPr/>
            </p:nvSpPr>
            <p:spPr bwMode="auto">
              <a:xfrm>
                <a:off x="3046" y="1841"/>
                <a:ext cx="663" cy="53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798" name="AutoShape 898"/>
              <p:cNvSpPr>
                <a:spLocks noChangeArrowheads="1"/>
              </p:cNvSpPr>
              <p:nvPr/>
            </p:nvSpPr>
            <p:spPr bwMode="auto">
              <a:xfrm>
                <a:off x="2889" y="1631"/>
                <a:ext cx="980" cy="253"/>
              </a:xfrm>
              <a:prstGeom prst="triangle">
                <a:avLst>
                  <a:gd name="adj" fmla="val 50000"/>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kern="0">
                  <a:solidFill>
                    <a:srgbClr val="00CCFF"/>
                  </a:solidFill>
                  <a:latin typeface="Arial" charset="0"/>
                  <a:ea typeface="ＭＳ Ｐゴシック" charset="0"/>
                </a:endParaRPr>
              </a:p>
            </p:txBody>
          </p:sp>
        </p:grpSp>
        <p:sp>
          <p:nvSpPr>
            <p:cNvPr id="420" name="Freeform 899"/>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21" name="Line 900"/>
            <p:cNvSpPr>
              <a:spLocks noChangeShapeType="1"/>
            </p:cNvSpPr>
            <p:nvPr/>
          </p:nvSpPr>
          <p:spPr bwMode="auto">
            <a:xfrm rot="-5400000">
              <a:off x="4942" y="3252"/>
              <a:ext cx="330" cy="88"/>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2" name="Line 901"/>
            <p:cNvSpPr>
              <a:spLocks noChangeShapeType="1"/>
            </p:cNvSpPr>
            <p:nvPr/>
          </p:nvSpPr>
          <p:spPr bwMode="auto">
            <a:xfrm rot="5400000" flipV="1">
              <a:off x="5034" y="3429"/>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3" name="Line 902"/>
            <p:cNvSpPr>
              <a:spLocks noChangeShapeType="1"/>
            </p:cNvSpPr>
            <p:nvPr/>
          </p:nvSpPr>
          <p:spPr bwMode="auto">
            <a:xfrm rot="-5400000">
              <a:off x="5151" y="3225"/>
              <a:ext cx="0" cy="72"/>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424" name="Line 903"/>
            <p:cNvSpPr>
              <a:spLocks noChangeShapeType="1"/>
            </p:cNvSpPr>
            <p:nvPr/>
          </p:nvSpPr>
          <p:spPr bwMode="auto">
            <a:xfrm flipH="1">
              <a:off x="3827" y="2977"/>
              <a:ext cx="160" cy="29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5" name="Line 904"/>
            <p:cNvSpPr>
              <a:spLocks noChangeShapeType="1"/>
            </p:cNvSpPr>
            <p:nvPr/>
          </p:nvSpPr>
          <p:spPr bwMode="auto">
            <a:xfrm>
              <a:off x="3843" y="3009"/>
              <a:ext cx="124"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6" name="Line 905"/>
            <p:cNvSpPr>
              <a:spLocks noChangeShapeType="1"/>
            </p:cNvSpPr>
            <p:nvPr/>
          </p:nvSpPr>
          <p:spPr bwMode="auto">
            <a:xfrm>
              <a:off x="3680" y="3221"/>
              <a:ext cx="17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7" name="Line 906"/>
            <p:cNvSpPr>
              <a:spLocks noChangeShapeType="1"/>
            </p:cNvSpPr>
            <p:nvPr/>
          </p:nvSpPr>
          <p:spPr bwMode="auto">
            <a:xfrm>
              <a:off x="3914" y="3271"/>
              <a:ext cx="30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8" name="Line 907"/>
            <p:cNvSpPr>
              <a:spLocks noChangeShapeType="1"/>
            </p:cNvSpPr>
            <p:nvPr/>
          </p:nvSpPr>
          <p:spPr bwMode="auto">
            <a:xfrm flipH="1">
              <a:off x="4065" y="3213"/>
              <a:ext cx="34" cy="5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29" name="Line 908"/>
            <p:cNvSpPr>
              <a:spLocks noChangeShapeType="1"/>
            </p:cNvSpPr>
            <p:nvPr/>
          </p:nvSpPr>
          <p:spPr bwMode="auto">
            <a:xfrm>
              <a:off x="3947" y="3269"/>
              <a:ext cx="1" cy="5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0" name="Line 909"/>
            <p:cNvSpPr>
              <a:spLocks noChangeShapeType="1"/>
            </p:cNvSpPr>
            <p:nvPr/>
          </p:nvSpPr>
          <p:spPr bwMode="auto">
            <a:xfrm flipH="1" flipV="1">
              <a:off x="4197" y="3274"/>
              <a:ext cx="0" cy="4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1" name="Line 910"/>
            <p:cNvSpPr>
              <a:spLocks noChangeShapeType="1"/>
            </p:cNvSpPr>
            <p:nvPr/>
          </p:nvSpPr>
          <p:spPr bwMode="auto">
            <a:xfrm>
              <a:off x="4248" y="3185"/>
              <a:ext cx="317" cy="17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2" name="Line 911"/>
            <p:cNvSpPr>
              <a:spLocks noChangeShapeType="1"/>
            </p:cNvSpPr>
            <p:nvPr/>
          </p:nvSpPr>
          <p:spPr bwMode="auto">
            <a:xfrm>
              <a:off x="3901" y="3144"/>
              <a:ext cx="51"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3" name="Line 912"/>
            <p:cNvSpPr>
              <a:spLocks noChangeShapeType="1"/>
            </p:cNvSpPr>
            <p:nvPr/>
          </p:nvSpPr>
          <p:spPr bwMode="auto">
            <a:xfrm>
              <a:off x="3809" y="2257"/>
              <a:ext cx="148"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4" name="Line 913"/>
            <p:cNvSpPr>
              <a:spLocks noChangeShapeType="1"/>
            </p:cNvSpPr>
            <p:nvPr/>
          </p:nvSpPr>
          <p:spPr bwMode="auto">
            <a:xfrm flipV="1">
              <a:off x="3711" y="2354"/>
              <a:ext cx="106" cy="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35" name="Group 914"/>
            <p:cNvGrpSpPr>
              <a:grpSpLocks/>
            </p:cNvGrpSpPr>
            <p:nvPr/>
          </p:nvGrpSpPr>
          <p:grpSpPr bwMode="auto">
            <a:xfrm>
              <a:off x="3535" y="2207"/>
              <a:ext cx="319" cy="222"/>
              <a:chOff x="2967" y="478"/>
              <a:chExt cx="788" cy="625"/>
            </a:xfrm>
          </p:grpSpPr>
          <p:pic>
            <p:nvPicPr>
              <p:cNvPr id="795" name="Picture 915" descr="access_point_stylized_smal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6" name="Picture 916" descr="antenna_radiation_stylize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6" name="Freeform 917"/>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37" name="Freeform 918"/>
            <p:cNvSpPr>
              <a:spLocks/>
            </p:cNvSpPr>
            <p:nvPr/>
          </p:nvSpPr>
          <p:spPr bwMode="auto">
            <a:xfrm>
              <a:off x="4417" y="1263"/>
              <a:ext cx="1090" cy="709"/>
            </a:xfrm>
            <a:custGeom>
              <a:avLst/>
              <a:gdLst>
                <a:gd name="T0" fmla="*/ 3549 w 765"/>
                <a:gd name="T1" fmla="*/ 134 h 459"/>
                <a:gd name="T2" fmla="*/ 2405 w 765"/>
                <a:gd name="T3" fmla="*/ 952 h 459"/>
                <a:gd name="T4" fmla="*/ 804 w 765"/>
                <a:gd name="T5" fmla="*/ 1355 h 459"/>
                <a:gd name="T6" fmla="*/ 115 w 765"/>
                <a:gd name="T7" fmla="*/ 4566 h 459"/>
                <a:gd name="T8" fmla="*/ 1505 w 765"/>
                <a:gd name="T9" fmla="*/ 6033 h 459"/>
                <a:gd name="T10" fmla="*/ 2892 w 765"/>
                <a:gd name="T11" fmla="*/ 5783 h 459"/>
                <a:gd name="T12" fmla="*/ 4883 w 765"/>
                <a:gd name="T13" fmla="*/ 6033 h 459"/>
                <a:gd name="T14" fmla="*/ 5843 w 765"/>
                <a:gd name="T15" fmla="*/ 5893 h 459"/>
                <a:gd name="T16" fmla="*/ 6289 w 765"/>
                <a:gd name="T17" fmla="*/ 5056 h 459"/>
                <a:gd name="T18" fmla="*/ 6278 w 765"/>
                <a:gd name="T19" fmla="*/ 2146 h 459"/>
                <a:gd name="T20" fmla="*/ 5540 w 765"/>
                <a:gd name="T21" fmla="*/ 468 h 459"/>
                <a:gd name="T22" fmla="*/ 3549 w 765"/>
                <a:gd name="T23" fmla="*/ 134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38" name="Line 919"/>
            <p:cNvSpPr>
              <a:spLocks noChangeShapeType="1"/>
            </p:cNvSpPr>
            <p:nvPr/>
          </p:nvSpPr>
          <p:spPr bwMode="auto">
            <a:xfrm>
              <a:off x="4659" y="2404"/>
              <a:ext cx="103" cy="7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39" name="Line 920"/>
            <p:cNvSpPr>
              <a:spLocks noChangeShapeType="1"/>
            </p:cNvSpPr>
            <p:nvPr/>
          </p:nvSpPr>
          <p:spPr bwMode="auto">
            <a:xfrm>
              <a:off x="4720" y="2354"/>
              <a:ext cx="17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0" name="Line 921"/>
            <p:cNvSpPr>
              <a:spLocks noChangeShapeType="1"/>
            </p:cNvSpPr>
            <p:nvPr/>
          </p:nvSpPr>
          <p:spPr bwMode="auto">
            <a:xfrm flipV="1">
              <a:off x="4869" y="2408"/>
              <a:ext cx="85" cy="6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1" name="Line 922"/>
            <p:cNvSpPr>
              <a:spLocks noChangeShapeType="1"/>
            </p:cNvSpPr>
            <p:nvPr/>
          </p:nvSpPr>
          <p:spPr bwMode="auto">
            <a:xfrm>
              <a:off x="4235" y="1632"/>
              <a:ext cx="321" cy="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2" name="Line 923"/>
            <p:cNvSpPr>
              <a:spLocks noChangeShapeType="1"/>
            </p:cNvSpPr>
            <p:nvPr/>
          </p:nvSpPr>
          <p:spPr bwMode="auto">
            <a:xfrm>
              <a:off x="4635" y="2961"/>
              <a:ext cx="246" cy="11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3" name="Line 924"/>
            <p:cNvSpPr>
              <a:spLocks noChangeShapeType="1"/>
            </p:cNvSpPr>
            <p:nvPr/>
          </p:nvSpPr>
          <p:spPr bwMode="auto">
            <a:xfrm flipV="1">
              <a:off x="4244" y="2953"/>
              <a:ext cx="203" cy="12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4" name="Line 925"/>
            <p:cNvSpPr>
              <a:spLocks noChangeShapeType="1"/>
            </p:cNvSpPr>
            <p:nvPr/>
          </p:nvSpPr>
          <p:spPr bwMode="auto">
            <a:xfrm flipV="1">
              <a:off x="4271" y="3137"/>
              <a:ext cx="6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5" name="Line 926"/>
            <p:cNvSpPr>
              <a:spLocks noChangeShapeType="1"/>
            </p:cNvSpPr>
            <p:nvPr/>
          </p:nvSpPr>
          <p:spPr bwMode="auto">
            <a:xfrm flipV="1">
              <a:off x="4773" y="1572"/>
              <a:ext cx="78" cy="5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6" name="Line 927"/>
            <p:cNvSpPr>
              <a:spLocks noChangeShapeType="1"/>
            </p:cNvSpPr>
            <p:nvPr/>
          </p:nvSpPr>
          <p:spPr bwMode="auto">
            <a:xfrm>
              <a:off x="4665" y="1681"/>
              <a:ext cx="0" cy="52"/>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7" name="Line 928"/>
            <p:cNvSpPr>
              <a:spLocks noChangeShapeType="1"/>
            </p:cNvSpPr>
            <p:nvPr/>
          </p:nvSpPr>
          <p:spPr bwMode="auto">
            <a:xfrm flipV="1">
              <a:off x="4773" y="1616"/>
              <a:ext cx="166" cy="182"/>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8" name="Line 929"/>
            <p:cNvSpPr>
              <a:spLocks noChangeShapeType="1"/>
            </p:cNvSpPr>
            <p:nvPr/>
          </p:nvSpPr>
          <p:spPr bwMode="auto">
            <a:xfrm>
              <a:off x="5003" y="1615"/>
              <a:ext cx="0" cy="12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49" name="Line 930"/>
            <p:cNvSpPr>
              <a:spLocks noChangeShapeType="1"/>
            </p:cNvSpPr>
            <p:nvPr/>
          </p:nvSpPr>
          <p:spPr bwMode="auto">
            <a:xfrm>
              <a:off x="4785" y="1808"/>
              <a:ext cx="119"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0" name="Line 931"/>
            <p:cNvSpPr>
              <a:spLocks noChangeShapeType="1"/>
            </p:cNvSpPr>
            <p:nvPr/>
          </p:nvSpPr>
          <p:spPr bwMode="auto">
            <a:xfrm>
              <a:off x="5134" y="1802"/>
              <a:ext cx="112"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1" name="Line 932"/>
            <p:cNvSpPr>
              <a:spLocks noChangeShapeType="1"/>
            </p:cNvSpPr>
            <p:nvPr/>
          </p:nvSpPr>
          <p:spPr bwMode="auto">
            <a:xfrm flipH="1">
              <a:off x="4596" y="1850"/>
              <a:ext cx="62" cy="444"/>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2" name="Line 933"/>
            <p:cNvSpPr>
              <a:spLocks noChangeShapeType="1"/>
            </p:cNvSpPr>
            <p:nvPr/>
          </p:nvSpPr>
          <p:spPr bwMode="auto">
            <a:xfrm flipH="1">
              <a:off x="4969" y="1850"/>
              <a:ext cx="70" cy="458"/>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3" name="Line 934"/>
            <p:cNvSpPr>
              <a:spLocks noChangeShapeType="1"/>
            </p:cNvSpPr>
            <p:nvPr/>
          </p:nvSpPr>
          <p:spPr bwMode="auto">
            <a:xfrm flipV="1">
              <a:off x="4581" y="2569"/>
              <a:ext cx="143" cy="275"/>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454" name="Line 935"/>
            <p:cNvSpPr>
              <a:spLocks noChangeShapeType="1"/>
            </p:cNvSpPr>
            <p:nvPr/>
          </p:nvSpPr>
          <p:spPr bwMode="auto">
            <a:xfrm>
              <a:off x="5257" y="1801"/>
              <a:ext cx="112" cy="0"/>
            </a:xfrm>
            <a:prstGeom prst="line">
              <a:avLst/>
            </a:prstGeom>
            <a:noFill/>
            <a:ln w="9525">
              <a:solidFill>
                <a:srgbClr val="808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55" name="Group 936"/>
            <p:cNvGrpSpPr>
              <a:grpSpLocks/>
            </p:cNvGrpSpPr>
            <p:nvPr/>
          </p:nvGrpSpPr>
          <p:grpSpPr bwMode="auto">
            <a:xfrm>
              <a:off x="3813" y="1163"/>
              <a:ext cx="295" cy="391"/>
              <a:chOff x="1653" y="3023"/>
              <a:chExt cx="622" cy="911"/>
            </a:xfrm>
          </p:grpSpPr>
          <p:sp>
            <p:nvSpPr>
              <p:cNvPr id="7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pPr>
                  <a:defRPr/>
                </a:pPr>
                <a:endParaRPr lang="en-US" kern="0">
                  <a:solidFill>
                    <a:sysClr val="windowText" lastClr="000000"/>
                  </a:solidFill>
                </a:endParaRPr>
              </a:p>
            </p:txBody>
          </p:sp>
          <p:sp>
            <p:nvSpPr>
              <p:cNvPr id="793" name="Oval 952"/>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pic>
            <p:nvPicPr>
              <p:cNvPr id="794" name="Picture 953" descr="cell_tower_radiation_gra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6" name="Group 954"/>
            <p:cNvGrpSpPr>
              <a:grpSpLocks/>
            </p:cNvGrpSpPr>
            <p:nvPr/>
          </p:nvGrpSpPr>
          <p:grpSpPr bwMode="auto">
            <a:xfrm>
              <a:off x="3962" y="1516"/>
              <a:ext cx="286" cy="160"/>
              <a:chOff x="3843" y="1516"/>
              <a:chExt cx="286" cy="160"/>
            </a:xfrm>
          </p:grpSpPr>
          <p:sp>
            <p:nvSpPr>
              <p:cNvPr id="769" name="Line 955"/>
              <p:cNvSpPr>
                <a:spLocks noChangeShapeType="1"/>
              </p:cNvSpPr>
              <p:nvPr/>
            </p:nvSpPr>
            <p:spPr bwMode="auto">
              <a:xfrm>
                <a:off x="3843" y="1516"/>
                <a:ext cx="96" cy="60"/>
              </a:xfrm>
              <a:prstGeom prst="line">
                <a:avLst/>
              </a:prstGeom>
              <a:noFill/>
              <a:ln w="9525">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70" name="Oval 407"/>
              <p:cNvSpPr>
                <a:spLocks noChangeArrowheads="1"/>
              </p:cNvSpPr>
              <p:nvPr/>
            </p:nvSpPr>
            <p:spPr bwMode="auto">
              <a:xfrm>
                <a:off x="3884" y="1616"/>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71" name="Rectangle 410"/>
              <p:cNvSpPr>
                <a:spLocks noChangeArrowheads="1"/>
              </p:cNvSpPr>
              <p:nvPr/>
            </p:nvSpPr>
            <p:spPr bwMode="auto">
              <a:xfrm>
                <a:off x="3884" y="1610"/>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72" name="Oval 411"/>
              <p:cNvSpPr>
                <a:spLocks noChangeArrowheads="1"/>
              </p:cNvSpPr>
              <p:nvPr/>
            </p:nvSpPr>
            <p:spPr bwMode="auto">
              <a:xfrm>
                <a:off x="3883" y="1569"/>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73" name="Group 959"/>
              <p:cNvGrpSpPr>
                <a:grpSpLocks/>
              </p:cNvGrpSpPr>
              <p:nvPr/>
            </p:nvGrpSpPr>
            <p:grpSpPr bwMode="auto">
              <a:xfrm>
                <a:off x="3932" y="1587"/>
                <a:ext cx="138" cy="33"/>
                <a:chOff x="2468" y="1332"/>
                <a:chExt cx="310" cy="60"/>
              </a:xfrm>
            </p:grpSpPr>
            <p:sp>
              <p:nvSpPr>
                <p:cNvPr id="776" name="Freeform 9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77" name="Freeform 9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74" name="Line 962"/>
              <p:cNvSpPr>
                <a:spLocks noChangeShapeType="1"/>
              </p:cNvSpPr>
              <p:nvPr/>
            </p:nvSpPr>
            <p:spPr bwMode="auto">
              <a:xfrm>
                <a:off x="3884" y="1602"/>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75" name="Line 963"/>
              <p:cNvSpPr>
                <a:spLocks noChangeShapeType="1"/>
              </p:cNvSpPr>
              <p:nvPr/>
            </p:nvSpPr>
            <p:spPr bwMode="auto">
              <a:xfrm>
                <a:off x="4127" y="1604"/>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7" name="Group 964"/>
            <p:cNvGrpSpPr>
              <a:grpSpLocks/>
            </p:cNvGrpSpPr>
            <p:nvPr/>
          </p:nvGrpSpPr>
          <p:grpSpPr bwMode="auto">
            <a:xfrm>
              <a:off x="4537" y="1571"/>
              <a:ext cx="246" cy="110"/>
              <a:chOff x="4334" y="1470"/>
              <a:chExt cx="246" cy="107"/>
            </a:xfrm>
          </p:grpSpPr>
          <p:sp>
            <p:nvSpPr>
              <p:cNvPr id="76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6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6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64" name="Group 968"/>
              <p:cNvGrpSpPr>
                <a:grpSpLocks/>
              </p:cNvGrpSpPr>
              <p:nvPr/>
            </p:nvGrpSpPr>
            <p:grpSpPr bwMode="auto">
              <a:xfrm>
                <a:off x="4383" y="1488"/>
                <a:ext cx="138" cy="33"/>
                <a:chOff x="2468" y="1332"/>
                <a:chExt cx="310" cy="60"/>
              </a:xfrm>
            </p:grpSpPr>
            <p:sp>
              <p:nvSpPr>
                <p:cNvPr id="767" name="Freeform 9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68" name="Freeform 9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65" name="Line 971"/>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66" name="Line 972"/>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8" name="Group 973"/>
            <p:cNvGrpSpPr>
              <a:grpSpLocks/>
            </p:cNvGrpSpPr>
            <p:nvPr/>
          </p:nvGrpSpPr>
          <p:grpSpPr bwMode="auto">
            <a:xfrm>
              <a:off x="4544" y="1737"/>
              <a:ext cx="246" cy="110"/>
              <a:chOff x="4334" y="1470"/>
              <a:chExt cx="246" cy="107"/>
            </a:xfrm>
          </p:grpSpPr>
          <p:sp>
            <p:nvSpPr>
              <p:cNvPr id="75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5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5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56" name="Group 977"/>
              <p:cNvGrpSpPr>
                <a:grpSpLocks/>
              </p:cNvGrpSpPr>
              <p:nvPr/>
            </p:nvGrpSpPr>
            <p:grpSpPr bwMode="auto">
              <a:xfrm>
                <a:off x="4383" y="1488"/>
                <a:ext cx="138" cy="33"/>
                <a:chOff x="2468" y="1332"/>
                <a:chExt cx="310" cy="60"/>
              </a:xfrm>
            </p:grpSpPr>
            <p:sp>
              <p:nvSpPr>
                <p:cNvPr id="759" name="Freeform 9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60" name="Freeform 9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57" name="Line 980"/>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58" name="Line 981"/>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59" name="Group 982"/>
            <p:cNvGrpSpPr>
              <a:grpSpLocks/>
            </p:cNvGrpSpPr>
            <p:nvPr/>
          </p:nvGrpSpPr>
          <p:grpSpPr bwMode="auto">
            <a:xfrm>
              <a:off x="4890" y="1738"/>
              <a:ext cx="246" cy="110"/>
              <a:chOff x="4334" y="1470"/>
              <a:chExt cx="246" cy="107"/>
            </a:xfrm>
          </p:grpSpPr>
          <p:sp>
            <p:nvSpPr>
              <p:cNvPr id="74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4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4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48" name="Group 986"/>
              <p:cNvGrpSpPr>
                <a:grpSpLocks/>
              </p:cNvGrpSpPr>
              <p:nvPr/>
            </p:nvGrpSpPr>
            <p:grpSpPr bwMode="auto">
              <a:xfrm>
                <a:off x="4383" y="1488"/>
                <a:ext cx="138" cy="33"/>
                <a:chOff x="2468" y="1332"/>
                <a:chExt cx="310" cy="60"/>
              </a:xfrm>
            </p:grpSpPr>
            <p:sp>
              <p:nvSpPr>
                <p:cNvPr id="751" name="Freeform 98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52" name="Freeform 98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49" name="Line 989"/>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50" name="Line 990"/>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0" name="Group 991"/>
            <p:cNvGrpSpPr>
              <a:grpSpLocks/>
            </p:cNvGrpSpPr>
            <p:nvPr/>
          </p:nvGrpSpPr>
          <p:grpSpPr bwMode="auto">
            <a:xfrm>
              <a:off x="4844" y="1508"/>
              <a:ext cx="246" cy="110"/>
              <a:chOff x="4334" y="1470"/>
              <a:chExt cx="246" cy="107"/>
            </a:xfrm>
          </p:grpSpPr>
          <p:sp>
            <p:nvSpPr>
              <p:cNvPr id="73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40" name="Group 995"/>
              <p:cNvGrpSpPr>
                <a:grpSpLocks/>
              </p:cNvGrpSpPr>
              <p:nvPr/>
            </p:nvGrpSpPr>
            <p:grpSpPr bwMode="auto">
              <a:xfrm>
                <a:off x="4383" y="1488"/>
                <a:ext cx="138" cy="33"/>
                <a:chOff x="2468" y="1332"/>
                <a:chExt cx="310" cy="60"/>
              </a:xfrm>
            </p:grpSpPr>
            <p:sp>
              <p:nvSpPr>
                <p:cNvPr id="743" name="Freeform 99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44" name="Freeform 99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41" name="Line 99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42" name="Line 999"/>
              <p:cNvSpPr>
                <a:spLocks noChangeShapeType="1"/>
              </p:cNvSpPr>
              <p:nvPr/>
            </p:nvSpPr>
            <p:spPr bwMode="auto">
              <a:xfrm>
                <a:off x="4578" y="1505"/>
                <a:ext cx="0" cy="46"/>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1" name="Group 1000"/>
            <p:cNvGrpSpPr>
              <a:grpSpLocks/>
            </p:cNvGrpSpPr>
            <p:nvPr/>
          </p:nvGrpSpPr>
          <p:grpSpPr bwMode="auto">
            <a:xfrm>
              <a:off x="4874" y="2296"/>
              <a:ext cx="310" cy="130"/>
              <a:chOff x="4334" y="1470"/>
              <a:chExt cx="246" cy="107"/>
            </a:xfrm>
          </p:grpSpPr>
          <p:sp>
            <p:nvSpPr>
              <p:cNvPr id="72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3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32" name="Group 1004"/>
              <p:cNvGrpSpPr>
                <a:grpSpLocks/>
              </p:cNvGrpSpPr>
              <p:nvPr/>
            </p:nvGrpSpPr>
            <p:grpSpPr bwMode="auto">
              <a:xfrm>
                <a:off x="4383" y="1488"/>
                <a:ext cx="138" cy="33"/>
                <a:chOff x="2468" y="1332"/>
                <a:chExt cx="310" cy="60"/>
              </a:xfrm>
            </p:grpSpPr>
            <p:sp>
              <p:nvSpPr>
                <p:cNvPr id="735" name="Freeform 10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36" name="Freeform 10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33" name="Line 100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34" name="Line 100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sp>
          <p:nvSpPr>
            <p:cNvPr id="462" name="Line 1009"/>
            <p:cNvSpPr>
              <a:spLocks noChangeShapeType="1"/>
            </p:cNvSpPr>
            <p:nvPr/>
          </p:nvSpPr>
          <p:spPr bwMode="auto">
            <a:xfrm>
              <a:off x="4049" y="2358"/>
              <a:ext cx="428"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nvGrpSpPr>
            <p:cNvPr id="463" name="Group 1010"/>
            <p:cNvGrpSpPr>
              <a:grpSpLocks/>
            </p:cNvGrpSpPr>
            <p:nvPr/>
          </p:nvGrpSpPr>
          <p:grpSpPr bwMode="auto">
            <a:xfrm>
              <a:off x="4464" y="2288"/>
              <a:ext cx="310" cy="130"/>
              <a:chOff x="4334" y="1470"/>
              <a:chExt cx="246" cy="107"/>
            </a:xfrm>
          </p:grpSpPr>
          <p:sp>
            <p:nvSpPr>
              <p:cNvPr id="72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2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2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24" name="Group 1014"/>
              <p:cNvGrpSpPr>
                <a:grpSpLocks/>
              </p:cNvGrpSpPr>
              <p:nvPr/>
            </p:nvGrpSpPr>
            <p:grpSpPr bwMode="auto">
              <a:xfrm>
                <a:off x="4383" y="1488"/>
                <a:ext cx="138" cy="33"/>
                <a:chOff x="2468" y="1332"/>
                <a:chExt cx="310" cy="60"/>
              </a:xfrm>
            </p:grpSpPr>
            <p:sp>
              <p:nvSpPr>
                <p:cNvPr id="727" name="Freeform 10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28" name="Freeform 10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25" name="Line 101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26" name="Line 1018"/>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4" name="Group 1019"/>
            <p:cNvGrpSpPr>
              <a:grpSpLocks/>
            </p:cNvGrpSpPr>
            <p:nvPr/>
          </p:nvGrpSpPr>
          <p:grpSpPr bwMode="auto">
            <a:xfrm>
              <a:off x="4660" y="2464"/>
              <a:ext cx="310" cy="130"/>
              <a:chOff x="4334" y="1470"/>
              <a:chExt cx="246" cy="107"/>
            </a:xfrm>
          </p:grpSpPr>
          <p:sp>
            <p:nvSpPr>
              <p:cNvPr id="71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1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1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16" name="Group 1023"/>
              <p:cNvGrpSpPr>
                <a:grpSpLocks/>
              </p:cNvGrpSpPr>
              <p:nvPr/>
            </p:nvGrpSpPr>
            <p:grpSpPr bwMode="auto">
              <a:xfrm>
                <a:off x="4383" y="1488"/>
                <a:ext cx="138" cy="33"/>
                <a:chOff x="2468" y="1332"/>
                <a:chExt cx="310" cy="60"/>
              </a:xfrm>
            </p:grpSpPr>
            <p:sp>
              <p:nvSpPr>
                <p:cNvPr id="719" name="Freeform 10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20" name="Freeform 10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17" name="Line 102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18" name="Line 1027"/>
              <p:cNvSpPr>
                <a:spLocks noChangeShapeType="1"/>
              </p:cNvSpPr>
              <p:nvPr/>
            </p:nvSpPr>
            <p:spPr bwMode="auto">
              <a:xfrm>
                <a:off x="4578" y="1505"/>
                <a:ext cx="0" cy="44"/>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5" name="Group 1028"/>
            <p:cNvGrpSpPr>
              <a:grpSpLocks/>
            </p:cNvGrpSpPr>
            <p:nvPr/>
          </p:nvGrpSpPr>
          <p:grpSpPr bwMode="auto">
            <a:xfrm>
              <a:off x="4782" y="3028"/>
              <a:ext cx="392" cy="154"/>
              <a:chOff x="4334" y="1470"/>
              <a:chExt cx="246" cy="107"/>
            </a:xfrm>
          </p:grpSpPr>
          <p:sp>
            <p:nvSpPr>
              <p:cNvPr id="705"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06"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707"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08" name="Group 1032"/>
              <p:cNvGrpSpPr>
                <a:grpSpLocks/>
              </p:cNvGrpSpPr>
              <p:nvPr/>
            </p:nvGrpSpPr>
            <p:grpSpPr bwMode="auto">
              <a:xfrm>
                <a:off x="4383" y="1488"/>
                <a:ext cx="138" cy="33"/>
                <a:chOff x="2468" y="1332"/>
                <a:chExt cx="310" cy="60"/>
              </a:xfrm>
            </p:grpSpPr>
            <p:sp>
              <p:nvSpPr>
                <p:cNvPr id="711" name="Freeform 10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12" name="Freeform 10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09" name="Line 1035"/>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10" name="Line 1036"/>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6" name="Group 1037"/>
            <p:cNvGrpSpPr>
              <a:grpSpLocks/>
            </p:cNvGrpSpPr>
            <p:nvPr/>
          </p:nvGrpSpPr>
          <p:grpSpPr bwMode="auto">
            <a:xfrm>
              <a:off x="4388" y="2840"/>
              <a:ext cx="392" cy="154"/>
              <a:chOff x="4334" y="1470"/>
              <a:chExt cx="246" cy="107"/>
            </a:xfrm>
          </p:grpSpPr>
          <p:sp>
            <p:nvSpPr>
              <p:cNvPr id="697"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8"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9"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700" name="Group 1041"/>
              <p:cNvGrpSpPr>
                <a:grpSpLocks/>
              </p:cNvGrpSpPr>
              <p:nvPr/>
            </p:nvGrpSpPr>
            <p:grpSpPr bwMode="auto">
              <a:xfrm>
                <a:off x="4383" y="1488"/>
                <a:ext cx="138" cy="33"/>
                <a:chOff x="2468" y="1332"/>
                <a:chExt cx="310" cy="60"/>
              </a:xfrm>
            </p:grpSpPr>
            <p:sp>
              <p:nvSpPr>
                <p:cNvPr id="703" name="Freeform 10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704" name="Freeform 10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701" name="Line 1044"/>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702" name="Line 1045"/>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7" name="Group 1046"/>
            <p:cNvGrpSpPr>
              <a:grpSpLocks/>
            </p:cNvGrpSpPr>
            <p:nvPr/>
          </p:nvGrpSpPr>
          <p:grpSpPr bwMode="auto">
            <a:xfrm>
              <a:off x="3932" y="3056"/>
              <a:ext cx="392" cy="154"/>
              <a:chOff x="4334" y="1470"/>
              <a:chExt cx="246" cy="107"/>
            </a:xfrm>
          </p:grpSpPr>
          <p:sp>
            <p:nvSpPr>
              <p:cNvPr id="689"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0"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91"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692" name="Group 1050"/>
              <p:cNvGrpSpPr>
                <a:grpSpLocks/>
              </p:cNvGrpSpPr>
              <p:nvPr/>
            </p:nvGrpSpPr>
            <p:grpSpPr bwMode="auto">
              <a:xfrm>
                <a:off x="4383" y="1488"/>
                <a:ext cx="138" cy="33"/>
                <a:chOff x="2468" y="1332"/>
                <a:chExt cx="310" cy="60"/>
              </a:xfrm>
            </p:grpSpPr>
            <p:sp>
              <p:nvSpPr>
                <p:cNvPr id="695" name="Freeform 10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96" name="Freeform 10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693" name="Line 1053"/>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694" name="Line 1054"/>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8" name="Group 1055"/>
            <p:cNvGrpSpPr>
              <a:grpSpLocks/>
            </p:cNvGrpSpPr>
            <p:nvPr/>
          </p:nvGrpSpPr>
          <p:grpSpPr bwMode="auto">
            <a:xfrm>
              <a:off x="3812" y="2296"/>
              <a:ext cx="246" cy="108"/>
              <a:chOff x="4334" y="1470"/>
              <a:chExt cx="246" cy="107"/>
            </a:xfrm>
          </p:grpSpPr>
          <p:sp>
            <p:nvSpPr>
              <p:cNvPr id="68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8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sp>
            <p:nvSpPr>
              <p:cNvPr id="68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p>
                <a:pPr>
                  <a:defRPr/>
                </a:pPr>
                <a:endParaRPr lang="en-US" sz="2400" kern="0">
                  <a:solidFill>
                    <a:sysClr val="windowText" lastClr="000000"/>
                  </a:solidFill>
                  <a:latin typeface="Times New Roman" pitchFamily="18" charset="0"/>
                  <a:cs typeface="Arial" pitchFamily="34" charset="0"/>
                </a:endParaRPr>
              </a:p>
            </p:txBody>
          </p:sp>
          <p:grpSp>
            <p:nvGrpSpPr>
              <p:cNvPr id="684" name="Group 1059"/>
              <p:cNvGrpSpPr>
                <a:grpSpLocks/>
              </p:cNvGrpSpPr>
              <p:nvPr/>
            </p:nvGrpSpPr>
            <p:grpSpPr bwMode="auto">
              <a:xfrm>
                <a:off x="4383" y="1488"/>
                <a:ext cx="138" cy="33"/>
                <a:chOff x="2468" y="1332"/>
                <a:chExt cx="310" cy="60"/>
              </a:xfrm>
            </p:grpSpPr>
            <p:sp>
              <p:nvSpPr>
                <p:cNvPr id="687" name="Freeform 10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88" name="Freeform 10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685" name="Line 1062"/>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sp>
            <p:nvSpPr>
              <p:cNvPr id="686" name="Line 1063"/>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kern="0">
                  <a:solidFill>
                    <a:sysClr val="windowText" lastClr="000000"/>
                  </a:solidFill>
                  <a:latin typeface="Tahoma" charset="0"/>
                  <a:ea typeface="ＭＳ Ｐゴシック" charset="0"/>
                </a:endParaRPr>
              </a:p>
            </p:txBody>
          </p:sp>
        </p:grpSp>
        <p:grpSp>
          <p:nvGrpSpPr>
            <p:cNvPr id="469" name="Group 1064"/>
            <p:cNvGrpSpPr>
              <a:grpSpLocks/>
            </p:cNvGrpSpPr>
            <p:nvPr/>
          </p:nvGrpSpPr>
          <p:grpSpPr bwMode="auto">
            <a:xfrm>
              <a:off x="4511" y="3153"/>
              <a:ext cx="281" cy="266"/>
              <a:chOff x="5072" y="3611"/>
              <a:chExt cx="459" cy="380"/>
            </a:xfrm>
          </p:grpSpPr>
          <p:grpSp>
            <p:nvGrpSpPr>
              <p:cNvPr id="667" name="Group 1065"/>
              <p:cNvGrpSpPr>
                <a:grpSpLocks/>
              </p:cNvGrpSpPr>
              <p:nvPr/>
            </p:nvGrpSpPr>
            <p:grpSpPr bwMode="auto">
              <a:xfrm>
                <a:off x="5144" y="3611"/>
                <a:ext cx="387" cy="99"/>
                <a:chOff x="5030" y="2639"/>
                <a:chExt cx="387" cy="99"/>
              </a:xfrm>
            </p:grpSpPr>
            <p:sp>
              <p:nvSpPr>
                <p:cNvPr id="669" name="Freeform 1066"/>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0" name="Freeform 1067"/>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1" name="Freeform 1068"/>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2" name="Freeform 1069"/>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3" name="Freeform 1070"/>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4" name="Freeform 1071"/>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75" name="Freeform 1072"/>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6" name="Freeform 1073"/>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7" name="Freeform 1074"/>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8" name="Freeform 1075"/>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79" name="Freeform 1076"/>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80" name="Freeform 1077"/>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grpSp>
          <p:pic>
            <p:nvPicPr>
              <p:cNvPr id="668" name="Picture 1078" descr="access_point_stylized_gray_sm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0" name="Group 1079"/>
            <p:cNvGrpSpPr>
              <a:grpSpLocks/>
            </p:cNvGrpSpPr>
            <p:nvPr/>
          </p:nvGrpSpPr>
          <p:grpSpPr bwMode="auto">
            <a:xfrm>
              <a:off x="3552" y="2211"/>
              <a:ext cx="251" cy="226"/>
              <a:chOff x="5072" y="3611"/>
              <a:chExt cx="459" cy="380"/>
            </a:xfrm>
          </p:grpSpPr>
          <p:grpSp>
            <p:nvGrpSpPr>
              <p:cNvPr id="653" name="Group 1080"/>
              <p:cNvGrpSpPr>
                <a:grpSpLocks/>
              </p:cNvGrpSpPr>
              <p:nvPr/>
            </p:nvGrpSpPr>
            <p:grpSpPr bwMode="auto">
              <a:xfrm>
                <a:off x="5144" y="3611"/>
                <a:ext cx="387" cy="99"/>
                <a:chOff x="5030" y="2639"/>
                <a:chExt cx="387" cy="99"/>
              </a:xfrm>
            </p:grpSpPr>
            <p:sp>
              <p:nvSpPr>
                <p:cNvPr id="655" name="Freeform 1081"/>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6" name="Freeform 1082"/>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7" name="Freeform 1083"/>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1 w 322"/>
                    <a:gd name="T31" fmla="*/ 0 h 378"/>
                    <a:gd name="T32" fmla="*/ 1 w 322"/>
                    <a:gd name="T33" fmla="*/ 0 h 378"/>
                    <a:gd name="T34" fmla="*/ 1 w 322"/>
                    <a:gd name="T35" fmla="*/ 0 h 378"/>
                    <a:gd name="T36" fmla="*/ 1 w 322"/>
                    <a:gd name="T37" fmla="*/ 0 h 378"/>
                    <a:gd name="T38" fmla="*/ 1 w 322"/>
                    <a:gd name="T39" fmla="*/ 0 h 378"/>
                    <a:gd name="T40" fmla="*/ 1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8" name="Freeform 1084"/>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59" name="Freeform 1085"/>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60" name="Freeform 1086"/>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sysClr val="windowText" lastClr="000000"/>
                    </a:solidFill>
                  </a:endParaRPr>
                </a:p>
              </p:txBody>
            </p:sp>
            <p:sp>
              <p:nvSpPr>
                <p:cNvPr id="661" name="Freeform 1087"/>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2" name="Freeform 1088"/>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3" name="Freeform 1089"/>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1 w 323"/>
                    <a:gd name="T33" fmla="*/ 0 h 379"/>
                    <a:gd name="T34" fmla="*/ 1 w 323"/>
                    <a:gd name="T35" fmla="*/ 0 h 379"/>
                    <a:gd name="T36" fmla="*/ 1 w 323"/>
                    <a:gd name="T37" fmla="*/ 0 h 379"/>
                    <a:gd name="T38" fmla="*/ 1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4" name="Freeform 1090"/>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5" name="Freeform 1091"/>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sp>
              <p:nvSpPr>
                <p:cNvPr id="666" name="Freeform 1092"/>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808080"/>
                  </a:solidFill>
                  <a:round/>
                  <a:headEnd/>
                  <a:tailEnd/>
                </a:ln>
              </p:spPr>
              <p:txBody>
                <a:bodyPr/>
                <a:lstStyle/>
                <a:p>
                  <a:pPr>
                    <a:defRPr/>
                  </a:pPr>
                  <a:endParaRPr lang="en-US" kern="0">
                    <a:solidFill>
                      <a:sysClr val="windowText" lastClr="000000"/>
                    </a:solidFill>
                  </a:endParaRPr>
                </a:p>
              </p:txBody>
            </p:sp>
          </p:grpSp>
          <p:pic>
            <p:nvPicPr>
              <p:cNvPr id="654" name="Picture 1093" descr="access_point_stylized_gray_sm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 name="Line 1094"/>
            <p:cNvSpPr>
              <a:spLocks noChangeShapeType="1"/>
            </p:cNvSpPr>
            <p:nvPr/>
          </p:nvSpPr>
          <p:spPr bwMode="auto">
            <a:xfrm rot="5400000" flipV="1">
              <a:off x="5034" y="3427"/>
              <a:ext cx="2" cy="54"/>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472" name="Group 1095"/>
            <p:cNvGrpSpPr>
              <a:grpSpLocks/>
            </p:cNvGrpSpPr>
            <p:nvPr/>
          </p:nvGrpSpPr>
          <p:grpSpPr bwMode="auto">
            <a:xfrm flipH="1">
              <a:off x="3638" y="2856"/>
              <a:ext cx="261" cy="235"/>
              <a:chOff x="2839" y="3501"/>
              <a:chExt cx="755" cy="803"/>
            </a:xfrm>
          </p:grpSpPr>
          <p:pic>
            <p:nvPicPr>
              <p:cNvPr id="651" name="Picture 1096" descr="desktop_computer_stylized_mediu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2" name="Freeform 10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3" name="Group 1098"/>
            <p:cNvGrpSpPr>
              <a:grpSpLocks/>
            </p:cNvGrpSpPr>
            <p:nvPr/>
          </p:nvGrpSpPr>
          <p:grpSpPr bwMode="auto">
            <a:xfrm flipH="1">
              <a:off x="3438" y="3121"/>
              <a:ext cx="304" cy="256"/>
              <a:chOff x="2839" y="3501"/>
              <a:chExt cx="755" cy="803"/>
            </a:xfrm>
          </p:grpSpPr>
          <p:pic>
            <p:nvPicPr>
              <p:cNvPr id="649" name="Picture 1099" descr="desktop_computer_stylized_medium"/>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0" name="Freeform 11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4" name="Group 1101"/>
            <p:cNvGrpSpPr>
              <a:grpSpLocks/>
            </p:cNvGrpSpPr>
            <p:nvPr/>
          </p:nvGrpSpPr>
          <p:grpSpPr bwMode="auto">
            <a:xfrm flipH="1">
              <a:off x="3739" y="3311"/>
              <a:ext cx="269" cy="220"/>
              <a:chOff x="2839" y="3501"/>
              <a:chExt cx="755" cy="803"/>
            </a:xfrm>
          </p:grpSpPr>
          <p:pic>
            <p:nvPicPr>
              <p:cNvPr id="647" name="Picture 1102" descr="desktop_computer_stylized_medium"/>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 name="Freeform 110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75" name="Group 1104"/>
            <p:cNvGrpSpPr>
              <a:grpSpLocks/>
            </p:cNvGrpSpPr>
            <p:nvPr/>
          </p:nvGrpSpPr>
          <p:grpSpPr bwMode="auto">
            <a:xfrm>
              <a:off x="4126" y="3300"/>
              <a:ext cx="269" cy="221"/>
              <a:chOff x="2839" y="3501"/>
              <a:chExt cx="755" cy="803"/>
            </a:xfrm>
          </p:grpSpPr>
          <p:pic>
            <p:nvPicPr>
              <p:cNvPr id="645" name="Picture 1105" descr="desktop_computer_stylized_medium"/>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6" name="Freeform 110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pic>
          <p:nvPicPr>
            <p:cNvPr id="476" name="Picture 1107" descr="car_icon_small"/>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7" name="Group 1108"/>
            <p:cNvGrpSpPr>
              <a:grpSpLocks/>
            </p:cNvGrpSpPr>
            <p:nvPr/>
          </p:nvGrpSpPr>
          <p:grpSpPr bwMode="auto">
            <a:xfrm>
              <a:off x="3536" y="974"/>
              <a:ext cx="262" cy="243"/>
              <a:chOff x="2751" y="1851"/>
              <a:chExt cx="462" cy="478"/>
            </a:xfrm>
          </p:grpSpPr>
          <p:pic>
            <p:nvPicPr>
              <p:cNvPr id="643" name="Picture 1109" descr="iphone_stylized_small"/>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4" name="Picture 1110" descr="antenna_radiation_stylized"/>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8" name="Group 1111"/>
            <p:cNvGrpSpPr>
              <a:grpSpLocks/>
            </p:cNvGrpSpPr>
            <p:nvPr/>
          </p:nvGrpSpPr>
          <p:grpSpPr bwMode="auto">
            <a:xfrm>
              <a:off x="5191" y="3151"/>
              <a:ext cx="143" cy="303"/>
              <a:chOff x="4140" y="429"/>
              <a:chExt cx="1425" cy="2396"/>
            </a:xfrm>
          </p:grpSpPr>
          <p:sp>
            <p:nvSpPr>
              <p:cNvPr id="611" name="Freeform 1112"/>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2" name="Rectangle 111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13" name="Freeform 1114"/>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4" name="Freeform 1115"/>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15" name="Rectangle 1116"/>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16" name="Group 1117"/>
              <p:cNvGrpSpPr>
                <a:grpSpLocks/>
              </p:cNvGrpSpPr>
              <p:nvPr/>
            </p:nvGrpSpPr>
            <p:grpSpPr bwMode="auto">
              <a:xfrm>
                <a:off x="4749" y="668"/>
                <a:ext cx="581" cy="145"/>
                <a:chOff x="614" y="2568"/>
                <a:chExt cx="725" cy="139"/>
              </a:xfrm>
            </p:grpSpPr>
            <p:sp>
              <p:nvSpPr>
                <p:cNvPr id="641" name="AutoShape 1118"/>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42" name="AutoShape 111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17" name="Rectangle 1120"/>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18" name="Group 1121"/>
              <p:cNvGrpSpPr>
                <a:grpSpLocks/>
              </p:cNvGrpSpPr>
              <p:nvPr/>
            </p:nvGrpSpPr>
            <p:grpSpPr bwMode="auto">
              <a:xfrm>
                <a:off x="4747" y="994"/>
                <a:ext cx="581" cy="134"/>
                <a:chOff x="614" y="2568"/>
                <a:chExt cx="725" cy="139"/>
              </a:xfrm>
            </p:grpSpPr>
            <p:sp>
              <p:nvSpPr>
                <p:cNvPr id="639" name="AutoShape 1122"/>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40" name="AutoShape 112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19" name="Rectangle 1124"/>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0" name="Rectangle 1125"/>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621" name="Group 1126"/>
              <p:cNvGrpSpPr>
                <a:grpSpLocks/>
              </p:cNvGrpSpPr>
              <p:nvPr/>
            </p:nvGrpSpPr>
            <p:grpSpPr bwMode="auto">
              <a:xfrm>
                <a:off x="4735" y="1627"/>
                <a:ext cx="582" cy="151"/>
                <a:chOff x="614" y="2568"/>
                <a:chExt cx="725" cy="139"/>
              </a:xfrm>
            </p:grpSpPr>
            <p:sp>
              <p:nvSpPr>
                <p:cNvPr id="637" name="AutoShape 1127"/>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8" name="AutoShape 112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22" name="Freeform 1129"/>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623" name="Group 1130"/>
              <p:cNvGrpSpPr>
                <a:grpSpLocks/>
              </p:cNvGrpSpPr>
              <p:nvPr/>
            </p:nvGrpSpPr>
            <p:grpSpPr bwMode="auto">
              <a:xfrm>
                <a:off x="4739" y="1327"/>
                <a:ext cx="582" cy="139"/>
                <a:chOff x="614" y="2568"/>
                <a:chExt cx="725" cy="139"/>
              </a:xfrm>
            </p:grpSpPr>
            <p:sp>
              <p:nvSpPr>
                <p:cNvPr id="635" name="AutoShape 1131"/>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6" name="AutoShape 113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624" name="Rectangle 113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5" name="Freeform 1134"/>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6" name="Freeform 1135"/>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7" name="Oval 1136"/>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28" name="Freeform 1137"/>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629" name="AutoShape 1138"/>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0" name="AutoShape 1139"/>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1" name="Oval 1140"/>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2" name="Oval 1141"/>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rgbClr val="FF0000"/>
                  </a:solidFill>
                  <a:latin typeface="Arial" charset="0"/>
                  <a:ea typeface="ＭＳ Ｐゴシック" charset="0"/>
                  <a:cs typeface="Arial" charset="0"/>
                </a:endParaRPr>
              </a:p>
            </p:txBody>
          </p:sp>
          <p:sp>
            <p:nvSpPr>
              <p:cNvPr id="633" name="Oval 1142"/>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34" name="Rectangle 1143"/>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grpSp>
          <p:nvGrpSpPr>
            <p:cNvPr id="479" name="Group 1144"/>
            <p:cNvGrpSpPr>
              <a:grpSpLocks/>
            </p:cNvGrpSpPr>
            <p:nvPr/>
          </p:nvGrpSpPr>
          <p:grpSpPr bwMode="auto">
            <a:xfrm>
              <a:off x="4992" y="3341"/>
              <a:ext cx="143" cy="303"/>
              <a:chOff x="4140" y="429"/>
              <a:chExt cx="1425" cy="2396"/>
            </a:xfrm>
          </p:grpSpPr>
          <p:sp>
            <p:nvSpPr>
              <p:cNvPr id="579" name="Freeform 1145"/>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0" name="Rectangle 114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81" name="Freeform 1147"/>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2" name="Freeform 1148"/>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83" name="Rectangle 1149"/>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4" name="Group 1150"/>
              <p:cNvGrpSpPr>
                <a:grpSpLocks/>
              </p:cNvGrpSpPr>
              <p:nvPr/>
            </p:nvGrpSpPr>
            <p:grpSpPr bwMode="auto">
              <a:xfrm>
                <a:off x="4749" y="668"/>
                <a:ext cx="581" cy="145"/>
                <a:chOff x="614" y="2568"/>
                <a:chExt cx="725" cy="139"/>
              </a:xfrm>
            </p:grpSpPr>
            <p:sp>
              <p:nvSpPr>
                <p:cNvPr id="609" name="AutoShape 1151"/>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10" name="AutoShape 115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85" name="Rectangle 1153"/>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6" name="Group 1154"/>
              <p:cNvGrpSpPr>
                <a:grpSpLocks/>
              </p:cNvGrpSpPr>
              <p:nvPr/>
            </p:nvGrpSpPr>
            <p:grpSpPr bwMode="auto">
              <a:xfrm>
                <a:off x="4747" y="994"/>
                <a:ext cx="581" cy="134"/>
                <a:chOff x="614" y="2568"/>
                <a:chExt cx="725" cy="139"/>
              </a:xfrm>
            </p:grpSpPr>
            <p:sp>
              <p:nvSpPr>
                <p:cNvPr id="607" name="AutoShape 1155"/>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8" name="AutoShape 115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87" name="Rectangle 1157"/>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88" name="Rectangle 1158"/>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nvGrpSpPr>
              <p:cNvPr id="589" name="Group 1159"/>
              <p:cNvGrpSpPr>
                <a:grpSpLocks/>
              </p:cNvGrpSpPr>
              <p:nvPr/>
            </p:nvGrpSpPr>
            <p:grpSpPr bwMode="auto">
              <a:xfrm>
                <a:off x="4735" y="1627"/>
                <a:ext cx="582" cy="151"/>
                <a:chOff x="614" y="2568"/>
                <a:chExt cx="725" cy="139"/>
              </a:xfrm>
            </p:grpSpPr>
            <p:sp>
              <p:nvSpPr>
                <p:cNvPr id="605" name="AutoShape 1160"/>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6" name="AutoShape 116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90" name="Freeform 1162"/>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91" name="Group 1163"/>
              <p:cNvGrpSpPr>
                <a:grpSpLocks/>
              </p:cNvGrpSpPr>
              <p:nvPr/>
            </p:nvGrpSpPr>
            <p:grpSpPr bwMode="auto">
              <a:xfrm>
                <a:off x="4739" y="1327"/>
                <a:ext cx="582" cy="139"/>
                <a:chOff x="614" y="2568"/>
                <a:chExt cx="725" cy="139"/>
              </a:xfrm>
            </p:grpSpPr>
            <p:sp>
              <p:nvSpPr>
                <p:cNvPr id="603" name="AutoShape 1164"/>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4" name="AutoShape 116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592" name="Rectangle 116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3" name="Freeform 1167"/>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4" name="Freeform 1168"/>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5" name="Oval 1169"/>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6" name="Freeform 1170"/>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97" name="AutoShape 1171"/>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8" name="AutoShape 1172"/>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599" name="Oval 1173"/>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0" name="Oval 1174"/>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rgbClr val="FF0000"/>
                  </a:solidFill>
                  <a:latin typeface="Arial" charset="0"/>
                  <a:ea typeface="ＭＳ Ｐゴシック" charset="0"/>
                  <a:cs typeface="Arial" charset="0"/>
                </a:endParaRPr>
              </a:p>
            </p:txBody>
          </p:sp>
          <p:sp>
            <p:nvSpPr>
              <p:cNvPr id="601" name="Oval 1175"/>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602" name="Rectangle 1176"/>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grpSp>
          <p:nvGrpSpPr>
            <p:cNvPr id="480" name="Group 1177"/>
            <p:cNvGrpSpPr>
              <a:grpSpLocks/>
            </p:cNvGrpSpPr>
            <p:nvPr/>
          </p:nvGrpSpPr>
          <p:grpSpPr bwMode="auto">
            <a:xfrm>
              <a:off x="3340" y="1287"/>
              <a:ext cx="337" cy="257"/>
              <a:chOff x="877" y="1008"/>
              <a:chExt cx="2747" cy="2591"/>
            </a:xfrm>
          </p:grpSpPr>
          <p:pic>
            <p:nvPicPr>
              <p:cNvPr id="556" name="Picture 1178" descr="antenna_stylize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 name="Picture 1179" descr="laptop_keyboard"/>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 name="Freeform 1180"/>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59" name="Picture 1181" descr="screen"/>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Freeform 1182"/>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1" name="Freeform 1183"/>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2" name="Freeform 1184"/>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3" name="Freeform 1185"/>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4" name="Freeform 1186"/>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5" name="Freeform 1187"/>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66" name="Group 1188"/>
              <p:cNvGrpSpPr>
                <a:grpSpLocks/>
              </p:cNvGrpSpPr>
              <p:nvPr/>
            </p:nvGrpSpPr>
            <p:grpSpPr bwMode="auto">
              <a:xfrm>
                <a:off x="1709" y="3008"/>
                <a:ext cx="507" cy="234"/>
                <a:chOff x="1740" y="2642"/>
                <a:chExt cx="752" cy="327"/>
              </a:xfrm>
            </p:grpSpPr>
            <p:sp>
              <p:nvSpPr>
                <p:cNvPr id="573" name="Freeform 118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4" name="Freeform 119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5" name="Freeform 119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6" name="Freeform 119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7" name="Freeform 119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8" name="Freeform 119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67" name="Freeform 1195"/>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8" name="Freeform 1196"/>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69" name="Freeform 1197"/>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0" name="Freeform 1198"/>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1" name="Freeform 1199"/>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72" name="Freeform 1200"/>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1" name="Group 1201"/>
            <p:cNvGrpSpPr>
              <a:grpSpLocks/>
            </p:cNvGrpSpPr>
            <p:nvPr/>
          </p:nvGrpSpPr>
          <p:grpSpPr bwMode="auto">
            <a:xfrm>
              <a:off x="4329" y="3456"/>
              <a:ext cx="299" cy="257"/>
              <a:chOff x="877" y="1008"/>
              <a:chExt cx="2747" cy="2591"/>
            </a:xfrm>
          </p:grpSpPr>
          <p:pic>
            <p:nvPicPr>
              <p:cNvPr id="533" name="Picture 1202" descr="antenna_stylized"/>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4" name="Picture 1203" descr="laptop_keyboard"/>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 name="Freeform 1204"/>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36" name="Picture 1205" descr="screen"/>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1206"/>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8" name="Freeform 1207"/>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9" name="Freeform 1208"/>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0" name="Freeform 1209"/>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1" name="Freeform 1210"/>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2" name="Freeform 1211"/>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43" name="Group 1212"/>
              <p:cNvGrpSpPr>
                <a:grpSpLocks/>
              </p:cNvGrpSpPr>
              <p:nvPr/>
            </p:nvGrpSpPr>
            <p:grpSpPr bwMode="auto">
              <a:xfrm>
                <a:off x="1709" y="3008"/>
                <a:ext cx="507" cy="234"/>
                <a:chOff x="1740" y="2642"/>
                <a:chExt cx="752" cy="327"/>
              </a:xfrm>
            </p:grpSpPr>
            <p:sp>
              <p:nvSpPr>
                <p:cNvPr id="550" name="Freeform 121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1" name="Freeform 121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2" name="Freeform 121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3" name="Freeform 121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4" name="Freeform 121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55" name="Freeform 121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44" name="Freeform 1219"/>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5" name="Freeform 1220"/>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6" name="Freeform 1221"/>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7" name="Freeform 1222"/>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8" name="Freeform 1223"/>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49" name="Freeform 1224"/>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2" name="Group 1225"/>
            <p:cNvGrpSpPr>
              <a:grpSpLocks/>
            </p:cNvGrpSpPr>
            <p:nvPr/>
          </p:nvGrpSpPr>
          <p:grpSpPr bwMode="auto">
            <a:xfrm>
              <a:off x="3503" y="1916"/>
              <a:ext cx="280" cy="257"/>
              <a:chOff x="877" y="1008"/>
              <a:chExt cx="2747" cy="2591"/>
            </a:xfrm>
          </p:grpSpPr>
          <p:pic>
            <p:nvPicPr>
              <p:cNvPr id="510" name="Picture 1226" descr="antenna_stylized"/>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1" name="Picture 1227" descr="laptop_keyboard"/>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 name="Freeform 1228"/>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513" name="Picture 1229" descr="screen"/>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 name="Freeform 1230"/>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5" name="Freeform 1231"/>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6" name="Freeform 1232"/>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7" name="Freeform 1233"/>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8" name="Freeform 1234"/>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19" name="Freeform 1235"/>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520" name="Group 1236"/>
              <p:cNvGrpSpPr>
                <a:grpSpLocks/>
              </p:cNvGrpSpPr>
              <p:nvPr/>
            </p:nvGrpSpPr>
            <p:grpSpPr bwMode="auto">
              <a:xfrm>
                <a:off x="1709" y="3008"/>
                <a:ext cx="507" cy="234"/>
                <a:chOff x="1740" y="2642"/>
                <a:chExt cx="752" cy="327"/>
              </a:xfrm>
            </p:grpSpPr>
            <p:sp>
              <p:nvSpPr>
                <p:cNvPr id="527" name="Freeform 123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8" name="Freeform 123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9" name="Freeform 123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0" name="Freeform 124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1" name="Freeform 124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32" name="Freeform 124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521" name="Freeform 1243"/>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2" name="Freeform 1244"/>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3" name="Freeform 1245"/>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4" name="Freeform 1246"/>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5" name="Freeform 1247"/>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26" name="Freeform 1248"/>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483" name="Group 1249"/>
            <p:cNvGrpSpPr>
              <a:grpSpLocks/>
            </p:cNvGrpSpPr>
            <p:nvPr/>
          </p:nvGrpSpPr>
          <p:grpSpPr bwMode="auto">
            <a:xfrm flipH="1">
              <a:off x="3742" y="2030"/>
              <a:ext cx="261" cy="235"/>
              <a:chOff x="2839" y="3501"/>
              <a:chExt cx="755" cy="803"/>
            </a:xfrm>
          </p:grpSpPr>
          <p:pic>
            <p:nvPicPr>
              <p:cNvPr id="508" name="Picture 1250" descr="desktop_computer_stylized_mediu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9" name="Freeform 125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en-US" kern="0">
                  <a:solidFill>
                    <a:sysClr val="windowText" lastClr="000000"/>
                  </a:solidFill>
                </a:endParaRPr>
              </a:p>
            </p:txBody>
          </p:sp>
        </p:grpSp>
        <p:grpSp>
          <p:nvGrpSpPr>
            <p:cNvPr id="484" name="Group 1252"/>
            <p:cNvGrpSpPr>
              <a:grpSpLocks/>
            </p:cNvGrpSpPr>
            <p:nvPr/>
          </p:nvGrpSpPr>
          <p:grpSpPr bwMode="auto">
            <a:xfrm>
              <a:off x="4603" y="3416"/>
              <a:ext cx="299" cy="257"/>
              <a:chOff x="877" y="1008"/>
              <a:chExt cx="2747" cy="2591"/>
            </a:xfrm>
          </p:grpSpPr>
          <p:pic>
            <p:nvPicPr>
              <p:cNvPr id="485" name="Picture 1253" descr="antenna_stylized"/>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 name="Picture 1254" descr="laptop_keyboard"/>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 name="Freeform 125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pic>
            <p:nvPicPr>
              <p:cNvPr id="488" name="Picture 1256" descr="screen"/>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125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0" name="Freeform 125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1" name="Freeform 125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2" name="Freeform 126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3" name="Freeform 126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4" name="Freeform 126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nvGrpSpPr>
              <p:cNvPr id="495" name="Group 1263"/>
              <p:cNvGrpSpPr>
                <a:grpSpLocks/>
              </p:cNvGrpSpPr>
              <p:nvPr/>
            </p:nvGrpSpPr>
            <p:grpSpPr bwMode="auto">
              <a:xfrm>
                <a:off x="1709" y="3008"/>
                <a:ext cx="507" cy="234"/>
                <a:chOff x="1740" y="2642"/>
                <a:chExt cx="752" cy="327"/>
              </a:xfrm>
            </p:grpSpPr>
            <p:sp>
              <p:nvSpPr>
                <p:cNvPr id="502" name="Freeform 12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3" name="Freeform 12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4" name="Freeform 12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5" name="Freeform 12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6" name="Freeform 12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7" name="Freeform 12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
            <p:nvSpPr>
              <p:cNvPr id="496" name="Freeform 127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7" name="Freeform 127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8" name="Freeform 127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499" name="Freeform 127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0" name="Freeform 127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sp>
            <p:nvSpPr>
              <p:cNvPr id="501" name="Freeform 127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grpSp>
        <p:nvGrpSpPr>
          <p:cNvPr id="799" name="Group 669"/>
          <p:cNvGrpSpPr>
            <a:grpSpLocks/>
          </p:cNvGrpSpPr>
          <p:nvPr/>
        </p:nvGrpSpPr>
        <p:grpSpPr bwMode="auto">
          <a:xfrm>
            <a:off x="10779682" y="4009232"/>
            <a:ext cx="1057275" cy="957263"/>
            <a:chOff x="-153" y="1680"/>
            <a:chExt cx="666" cy="603"/>
          </a:xfrm>
        </p:grpSpPr>
        <p:grpSp>
          <p:nvGrpSpPr>
            <p:cNvPr id="800" name="Group 670"/>
            <p:cNvGrpSpPr>
              <a:grpSpLocks/>
            </p:cNvGrpSpPr>
            <p:nvPr/>
          </p:nvGrpSpPr>
          <p:grpSpPr bwMode="auto">
            <a:xfrm>
              <a:off x="0" y="1680"/>
              <a:ext cx="513" cy="538"/>
              <a:chOff x="4180" y="744"/>
              <a:chExt cx="513" cy="538"/>
            </a:xfrm>
          </p:grpSpPr>
          <p:sp>
            <p:nvSpPr>
              <p:cNvPr id="802" name="Rectangle 671"/>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3" name="Rectangle 672"/>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4" name="Rectangle 673"/>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5" name="Text Box 674"/>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kern="0">
                    <a:solidFill>
                      <a:srgbClr val="000000"/>
                    </a:solidFill>
                  </a:rPr>
                  <a:t>application</a:t>
                </a:r>
              </a:p>
              <a:p>
                <a:pPr>
                  <a:defRPr/>
                </a:pPr>
                <a:r>
                  <a:rPr lang="en-US" sz="1000" kern="0">
                    <a:solidFill>
                      <a:srgbClr val="FFFFFF"/>
                    </a:solidFill>
                  </a:rPr>
                  <a:t>transport</a:t>
                </a:r>
                <a:endParaRPr lang="en-US" sz="1000" kern="0">
                  <a:solidFill>
                    <a:srgbClr val="000000"/>
                  </a:solidFill>
                </a:endParaRPr>
              </a:p>
              <a:p>
                <a:pPr>
                  <a:defRPr/>
                </a:pPr>
                <a:r>
                  <a:rPr lang="en-US" sz="1000" kern="0">
                    <a:solidFill>
                      <a:srgbClr val="000000"/>
                    </a:solidFill>
                  </a:rPr>
                  <a:t>network</a:t>
                </a:r>
              </a:p>
              <a:p>
                <a:pPr>
                  <a:defRPr/>
                </a:pPr>
                <a:r>
                  <a:rPr lang="en-US" sz="1000" kern="0">
                    <a:solidFill>
                      <a:srgbClr val="000000"/>
                    </a:solidFill>
                  </a:rPr>
                  <a:t>data link</a:t>
                </a:r>
              </a:p>
              <a:p>
                <a:pPr>
                  <a:defRPr/>
                </a:pPr>
                <a:r>
                  <a:rPr lang="en-US" sz="1000" kern="0">
                    <a:solidFill>
                      <a:srgbClr val="000000"/>
                    </a:solidFill>
                  </a:rPr>
                  <a:t>physical</a:t>
                </a:r>
                <a:endParaRPr lang="en-US" sz="2400" kern="0">
                  <a:solidFill>
                    <a:srgbClr val="000000"/>
                  </a:solidFill>
                </a:endParaRPr>
              </a:p>
            </p:txBody>
          </p:sp>
          <p:sp>
            <p:nvSpPr>
              <p:cNvPr id="806" name="Line 675"/>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7" name="Line 676"/>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08" name="Line 677"/>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801" name="Freeform 678"/>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grpSp>
        <p:nvGrpSpPr>
          <p:cNvPr id="809" name="Group 298"/>
          <p:cNvGrpSpPr>
            <a:grpSpLocks/>
          </p:cNvGrpSpPr>
          <p:nvPr/>
        </p:nvGrpSpPr>
        <p:grpSpPr bwMode="auto">
          <a:xfrm rot="2937887">
            <a:off x="8312707" y="2577307"/>
            <a:ext cx="3781425" cy="434975"/>
            <a:chOff x="2937" y="3579"/>
            <a:chExt cx="2382" cy="274"/>
          </a:xfrm>
        </p:grpSpPr>
        <p:sp>
          <p:nvSpPr>
            <p:cNvPr id="810" name="Rectangle 295"/>
            <p:cNvSpPr>
              <a:spLocks noChangeArrowheads="1"/>
            </p:cNvSpPr>
            <p:nvPr/>
          </p:nvSpPr>
          <p:spPr bwMode="auto">
            <a:xfrm>
              <a:off x="3165" y="3631"/>
              <a:ext cx="1920" cy="174"/>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1" name="Text Box 293"/>
            <p:cNvSpPr txBox="1">
              <a:spLocks noChangeArrowheads="1"/>
            </p:cNvSpPr>
            <p:nvPr/>
          </p:nvSpPr>
          <p:spPr bwMode="auto">
            <a:xfrm>
              <a:off x="3384" y="3612"/>
              <a:ext cx="152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kern="0">
                  <a:solidFill>
                    <a:srgbClr val="FFFFFF"/>
                  </a:solidFill>
                </a:rPr>
                <a:t>logical end-end transport</a:t>
              </a:r>
              <a:endParaRPr lang="en-US" kern="0">
                <a:solidFill>
                  <a:srgbClr val="000000"/>
                </a:solidFill>
              </a:endParaRPr>
            </a:p>
          </p:txBody>
        </p:sp>
        <p:sp>
          <p:nvSpPr>
            <p:cNvPr id="812" name="Freeform 296"/>
            <p:cNvSpPr>
              <a:spLocks/>
            </p:cNvSpPr>
            <p:nvPr/>
          </p:nvSpPr>
          <p:spPr bwMode="auto">
            <a:xfrm>
              <a:off x="2937" y="357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kern="0">
                <a:solidFill>
                  <a:sysClr val="windowText" lastClr="000000"/>
                </a:solidFill>
              </a:endParaRPr>
            </a:p>
          </p:txBody>
        </p:sp>
        <p:sp>
          <p:nvSpPr>
            <p:cNvPr id="813" name="Freeform 297"/>
            <p:cNvSpPr>
              <a:spLocks/>
            </p:cNvSpPr>
            <p:nvPr/>
          </p:nvSpPr>
          <p:spPr bwMode="auto">
            <a:xfrm flipH="1">
              <a:off x="5037" y="3589"/>
              <a:ext cx="282" cy="264"/>
            </a:xfrm>
            <a:custGeom>
              <a:avLst/>
              <a:gdLst>
                <a:gd name="T0" fmla="*/ 282 w 282"/>
                <a:gd name="T1" fmla="*/ 0 h 264"/>
                <a:gd name="T2" fmla="*/ 282 w 282"/>
                <a:gd name="T3" fmla="*/ 264 h 264"/>
                <a:gd name="T4" fmla="*/ 0 w 282"/>
                <a:gd name="T5" fmla="*/ 129 h 264"/>
                <a:gd name="T6" fmla="*/ 282 w 282"/>
                <a:gd name="T7" fmla="*/ 0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264">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a:effectLst/>
            <a:extLst>
              <a:ext uri="{91240B29-F687-4F45-9708-019B960494DF}">
                <a14:hiddenLine xmlns:a14="http://schemas.microsoft.com/office/drawing/2010/main" w="9525" cap="flat" cmpd="sng">
                  <a:solidFill>
                    <a:srgbClr val="FF0000"/>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kern="0">
                <a:solidFill>
                  <a:sysClr val="windowText" lastClr="000000"/>
                </a:solidFill>
              </a:endParaRPr>
            </a:p>
          </p:txBody>
        </p:sp>
      </p:grpSp>
      <p:grpSp>
        <p:nvGrpSpPr>
          <p:cNvPr id="814" name="Group 865"/>
          <p:cNvGrpSpPr>
            <a:grpSpLocks/>
          </p:cNvGrpSpPr>
          <p:nvPr/>
        </p:nvGrpSpPr>
        <p:grpSpPr bwMode="auto">
          <a:xfrm>
            <a:off x="8385732" y="851694"/>
            <a:ext cx="1057275" cy="957262"/>
            <a:chOff x="-153" y="1680"/>
            <a:chExt cx="666" cy="603"/>
          </a:xfrm>
        </p:grpSpPr>
        <p:grpSp>
          <p:nvGrpSpPr>
            <p:cNvPr id="815" name="Group 866"/>
            <p:cNvGrpSpPr>
              <a:grpSpLocks/>
            </p:cNvGrpSpPr>
            <p:nvPr/>
          </p:nvGrpSpPr>
          <p:grpSpPr bwMode="auto">
            <a:xfrm>
              <a:off x="0" y="1680"/>
              <a:ext cx="513" cy="538"/>
              <a:chOff x="4180" y="744"/>
              <a:chExt cx="513" cy="538"/>
            </a:xfrm>
          </p:grpSpPr>
          <p:sp>
            <p:nvSpPr>
              <p:cNvPr id="817" name="Rectangle 867"/>
              <p:cNvSpPr>
                <a:spLocks noChangeArrowheads="1"/>
              </p:cNvSpPr>
              <p:nvPr/>
            </p:nvSpPr>
            <p:spPr bwMode="auto">
              <a:xfrm>
                <a:off x="4242" y="747"/>
                <a:ext cx="426" cy="489"/>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8" name="Rectangle 868"/>
              <p:cNvSpPr>
                <a:spLocks noChangeArrowheads="1"/>
              </p:cNvSpPr>
              <p:nvPr/>
            </p:nvSpPr>
            <p:spPr bwMode="auto">
              <a:xfrm>
                <a:off x="4221" y="762"/>
                <a:ext cx="435" cy="50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19" name="Rectangle 869"/>
              <p:cNvSpPr>
                <a:spLocks noChangeArrowheads="1"/>
              </p:cNvSpPr>
              <p:nvPr/>
            </p:nvSpPr>
            <p:spPr bwMode="auto">
              <a:xfrm>
                <a:off x="4224" y="873"/>
                <a:ext cx="426" cy="10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0" name="Text Box 870"/>
              <p:cNvSpPr txBox="1">
                <a:spLocks noChangeArrowheads="1"/>
              </p:cNvSpPr>
              <p:nvPr/>
            </p:nvSpPr>
            <p:spPr bwMode="auto">
              <a:xfrm>
                <a:off x="4180" y="744"/>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000" kern="0">
                    <a:solidFill>
                      <a:srgbClr val="000000"/>
                    </a:solidFill>
                  </a:rPr>
                  <a:t>application</a:t>
                </a:r>
              </a:p>
              <a:p>
                <a:pPr>
                  <a:defRPr/>
                </a:pPr>
                <a:r>
                  <a:rPr lang="en-US" sz="1000" kern="0">
                    <a:solidFill>
                      <a:srgbClr val="FFFFFF"/>
                    </a:solidFill>
                  </a:rPr>
                  <a:t>transport</a:t>
                </a:r>
                <a:endParaRPr lang="en-US" sz="1000" kern="0">
                  <a:solidFill>
                    <a:srgbClr val="000000"/>
                  </a:solidFill>
                </a:endParaRPr>
              </a:p>
              <a:p>
                <a:pPr>
                  <a:defRPr/>
                </a:pPr>
                <a:r>
                  <a:rPr lang="en-US" sz="1000" kern="0">
                    <a:solidFill>
                      <a:srgbClr val="000000"/>
                    </a:solidFill>
                  </a:rPr>
                  <a:t>network</a:t>
                </a:r>
              </a:p>
              <a:p>
                <a:pPr>
                  <a:defRPr/>
                </a:pPr>
                <a:r>
                  <a:rPr lang="en-US" sz="1000" kern="0">
                    <a:solidFill>
                      <a:srgbClr val="000000"/>
                    </a:solidFill>
                  </a:rPr>
                  <a:t>data link</a:t>
                </a:r>
              </a:p>
              <a:p>
                <a:pPr>
                  <a:defRPr/>
                </a:pPr>
                <a:r>
                  <a:rPr lang="en-US" sz="1000" kern="0">
                    <a:solidFill>
                      <a:srgbClr val="000000"/>
                    </a:solidFill>
                  </a:rPr>
                  <a:t>physical</a:t>
                </a:r>
                <a:endParaRPr lang="en-US" sz="2400" kern="0">
                  <a:solidFill>
                    <a:srgbClr val="000000"/>
                  </a:solidFill>
                </a:endParaRPr>
              </a:p>
            </p:txBody>
          </p:sp>
          <p:sp>
            <p:nvSpPr>
              <p:cNvPr id="821" name="Line 871"/>
              <p:cNvSpPr>
                <a:spLocks noChangeShapeType="1"/>
              </p:cNvSpPr>
              <p:nvPr/>
            </p:nvSpPr>
            <p:spPr bwMode="auto">
              <a:xfrm>
                <a:off x="4221" y="978"/>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2" name="Line 872"/>
              <p:cNvSpPr>
                <a:spLocks noChangeShapeType="1"/>
              </p:cNvSpPr>
              <p:nvPr/>
            </p:nvSpPr>
            <p:spPr bwMode="auto">
              <a:xfrm>
                <a:off x="4227" y="1065"/>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sp>
            <p:nvSpPr>
              <p:cNvPr id="823" name="Line 873"/>
              <p:cNvSpPr>
                <a:spLocks noChangeShapeType="1"/>
              </p:cNvSpPr>
              <p:nvPr/>
            </p:nvSpPr>
            <p:spPr bwMode="auto">
              <a:xfrm>
                <a:off x="4227" y="1152"/>
                <a:ext cx="435" cy="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Tahoma" charset="0"/>
                  <a:ea typeface="ＭＳ Ｐゴシック" charset="0"/>
                </a:endParaRPr>
              </a:p>
            </p:txBody>
          </p:sp>
        </p:grpSp>
        <p:sp>
          <p:nvSpPr>
            <p:cNvPr id="816" name="Freeform 874"/>
            <p:cNvSpPr>
              <a:spLocks/>
            </p:cNvSpPr>
            <p:nvPr/>
          </p:nvSpPr>
          <p:spPr bwMode="auto">
            <a:xfrm>
              <a:off x="-153" y="1689"/>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594">
                  <a:moveTo>
                    <a:pt x="0" y="594"/>
                  </a:moveTo>
                  <a:lnTo>
                    <a:pt x="192" y="0"/>
                  </a:lnTo>
                  <a:lnTo>
                    <a:pt x="192" y="515"/>
                  </a:lnTo>
                  <a:lnTo>
                    <a:pt x="0" y="594"/>
                  </a:lnTo>
                  <a:close/>
                </a:path>
              </a:pathLst>
            </a:custGeom>
            <a:gradFill rotWithShape="1">
              <a:gsLst>
                <a:gs pos="0">
                  <a:srgbClr val="FFFFFF"/>
                </a:gs>
                <a:gs pos="100000">
                  <a:srgbClr val="FF0000"/>
                </a:gs>
              </a:gsLst>
              <a:lin ang="0" scaled="1"/>
            </a:gra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ysClr val="windowText" lastClr="000000"/>
                </a:solidFill>
              </a:endParaRPr>
            </a:p>
          </p:txBody>
        </p:sp>
      </p:grpSp>
    </p:spTree>
    <p:extLst>
      <p:ext uri="{BB962C8B-B14F-4D97-AF65-F5344CB8AC3E}">
        <p14:creationId xmlns:p14="http://schemas.microsoft.com/office/powerpoint/2010/main" val="161368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22" presetClass="entr" presetSubtype="8" fill="hold" nodeType="withEffect">
                                  <p:stCondLst>
                                    <p:cond delay="0"/>
                                  </p:stCondLst>
                                  <p:childTnLst>
                                    <p:set>
                                      <p:cBhvr>
                                        <p:cTn id="28" dur="1" fill="hold">
                                          <p:stCondLst>
                                            <p:cond delay="0"/>
                                          </p:stCondLst>
                                        </p:cTn>
                                        <p:tgtEl>
                                          <p:spTgt spid="799"/>
                                        </p:tgtEl>
                                        <p:attrNameLst>
                                          <p:attrName>style.visibility</p:attrName>
                                        </p:attrNameLst>
                                      </p:cBhvr>
                                      <p:to>
                                        <p:strVal val="visible"/>
                                      </p:to>
                                    </p:set>
                                    <p:animEffect transition="in" filter="wipe(left)">
                                      <p:cBhvr>
                                        <p:cTn id="29" dur="500"/>
                                        <p:tgtEl>
                                          <p:spTgt spid="799"/>
                                        </p:tgtEl>
                                      </p:cBhvr>
                                    </p:animEffect>
                                  </p:childTnLst>
                                </p:cTn>
                              </p:par>
                            </p:childTnLst>
                          </p:cTn>
                        </p:par>
                        <p:par>
                          <p:cTn id="30" fill="hold">
                            <p:stCondLst>
                              <p:cond delay="500"/>
                            </p:stCondLst>
                            <p:childTnLst>
                              <p:par>
                                <p:cTn id="31" presetID="9" presetClass="entr" presetSubtype="0" fill="hold" nodeType="afterEffect">
                                  <p:stCondLst>
                                    <p:cond delay="1000"/>
                                  </p:stCondLst>
                                  <p:childTnLst>
                                    <p:set>
                                      <p:cBhvr>
                                        <p:cTn id="32" dur="1" fill="hold">
                                          <p:stCondLst>
                                            <p:cond delay="0"/>
                                          </p:stCondLst>
                                        </p:cTn>
                                        <p:tgtEl>
                                          <p:spTgt spid="809"/>
                                        </p:tgtEl>
                                        <p:attrNameLst>
                                          <p:attrName>style.visibility</p:attrName>
                                        </p:attrNameLst>
                                      </p:cBhvr>
                                      <p:to>
                                        <p:strVal val="visible"/>
                                      </p:to>
                                    </p:set>
                                    <p:animEffect transition="in" filter="dissolve">
                                      <p:cBhvr>
                                        <p:cTn id="33" dur="500"/>
                                        <p:tgtEl>
                                          <p:spTgt spid="809"/>
                                        </p:tgtEl>
                                      </p:cBhvr>
                                    </p:animEffect>
                                  </p:childTnLst>
                                </p:cTn>
                              </p:par>
                              <p:par>
                                <p:cTn id="34" presetID="22" presetClass="entr" presetSubtype="8" fill="hold" nodeType="withEffect">
                                  <p:stCondLst>
                                    <p:cond delay="0"/>
                                  </p:stCondLst>
                                  <p:childTnLst>
                                    <p:set>
                                      <p:cBhvr>
                                        <p:cTn id="35" dur="1" fill="hold">
                                          <p:stCondLst>
                                            <p:cond delay="0"/>
                                          </p:stCondLst>
                                        </p:cTn>
                                        <p:tgtEl>
                                          <p:spTgt spid="814"/>
                                        </p:tgtEl>
                                        <p:attrNameLst>
                                          <p:attrName>style.visibility</p:attrName>
                                        </p:attrNameLst>
                                      </p:cBhvr>
                                      <p:to>
                                        <p:strVal val="visible"/>
                                      </p:to>
                                    </p:set>
                                    <p:animEffect transition="in" filter="wipe(left)">
                                      <p:cBhvr>
                                        <p:cTn id="36" dur="5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B8DF-E94B-472F-84D9-C412B4AE22D5}"/>
              </a:ext>
            </a:extLst>
          </p:cNvPr>
          <p:cNvSpPr>
            <a:spLocks noGrp="1"/>
          </p:cNvSpPr>
          <p:nvPr>
            <p:ph type="title"/>
          </p:nvPr>
        </p:nvSpPr>
        <p:spPr/>
        <p:txBody>
          <a:bodyPr/>
          <a:lstStyle/>
          <a:p>
            <a:r>
              <a:rPr lang="en-US" dirty="0" err="1"/>
              <a:t>rdt</a:t>
            </a:r>
            <a:r>
              <a:rPr lang="en-US" dirty="0"/>
              <a:t> 2.2</a:t>
            </a:r>
          </a:p>
        </p:txBody>
      </p:sp>
      <p:pic>
        <p:nvPicPr>
          <p:cNvPr id="4" name="Content Placeholder 3">
            <a:extLst>
              <a:ext uri="{FF2B5EF4-FFF2-40B4-BE49-F238E27FC236}">
                <a16:creationId xmlns:a16="http://schemas.microsoft.com/office/drawing/2014/main" id="{CDA0C373-98C9-40D1-A1C5-5162B1BBD6BA}"/>
              </a:ext>
            </a:extLst>
          </p:cNvPr>
          <p:cNvPicPr>
            <a:picLocks noGrp="1" noChangeAspect="1"/>
          </p:cNvPicPr>
          <p:nvPr>
            <p:ph idx="1"/>
          </p:nvPr>
        </p:nvPicPr>
        <p:blipFill>
          <a:blip r:embed="rId2"/>
          <a:stretch>
            <a:fillRect/>
          </a:stretch>
        </p:blipFill>
        <p:spPr>
          <a:xfrm>
            <a:off x="2052985" y="1074142"/>
            <a:ext cx="8348315" cy="4401164"/>
          </a:xfrm>
          <a:prstGeom prst="rect">
            <a:avLst/>
          </a:prstGeom>
        </p:spPr>
      </p:pic>
    </p:spTree>
    <p:extLst>
      <p:ext uri="{BB962C8B-B14F-4D97-AF65-F5344CB8AC3E}">
        <p14:creationId xmlns:p14="http://schemas.microsoft.com/office/powerpoint/2010/main" val="2802216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2.2 – Sender and Receiver</a:t>
            </a:r>
          </a:p>
        </p:txBody>
      </p:sp>
      <p:sp>
        <p:nvSpPr>
          <p:cNvPr id="3" name="Content Placeholder 2">
            <a:extLst>
              <a:ext uri="{FF2B5EF4-FFF2-40B4-BE49-F238E27FC236}">
                <a16:creationId xmlns:a16="http://schemas.microsoft.com/office/drawing/2014/main" id="{8C453832-A10D-19B5-B6D2-B1C70696B7A4}"/>
              </a:ext>
            </a:extLst>
          </p:cNvPr>
          <p:cNvSpPr>
            <a:spLocks noGrp="1"/>
          </p:cNvSpPr>
          <p:nvPr>
            <p:ph idx="1"/>
          </p:nvPr>
        </p:nvSpPr>
        <p:spPr/>
        <p:txBody>
          <a:bodyPr/>
          <a:lstStyle/>
          <a:p>
            <a:endParaRPr lang="en-US" dirty="0"/>
          </a:p>
        </p:txBody>
      </p:sp>
      <p:grpSp>
        <p:nvGrpSpPr>
          <p:cNvPr id="45" name="Group 44"/>
          <p:cNvGrpSpPr>
            <a:grpSpLocks/>
          </p:cNvGrpSpPr>
          <p:nvPr/>
        </p:nvGrpSpPr>
        <p:grpSpPr bwMode="auto">
          <a:xfrm>
            <a:off x="4235450" y="974726"/>
            <a:ext cx="6508750" cy="2841625"/>
            <a:chOff x="1529" y="780"/>
            <a:chExt cx="4100" cy="1790"/>
          </a:xfrm>
        </p:grpSpPr>
        <p:grpSp>
          <p:nvGrpSpPr>
            <p:cNvPr id="46" name="Group 45"/>
            <p:cNvGrpSpPr>
              <a:grpSpLocks/>
            </p:cNvGrpSpPr>
            <p:nvPr/>
          </p:nvGrpSpPr>
          <p:grpSpPr bwMode="auto">
            <a:xfrm>
              <a:off x="1651" y="1399"/>
              <a:ext cx="669" cy="528"/>
              <a:chOff x="1441" y="2062"/>
              <a:chExt cx="669" cy="528"/>
            </a:xfrm>
          </p:grpSpPr>
          <p:sp>
            <p:nvSpPr>
              <p:cNvPr id="63" name="Oval 5"/>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4" name="Text Box 6"/>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call 0 from above</a:t>
                </a:r>
                <a:endParaRPr lang="en-US" altLang="en-US" sz="1400">
                  <a:solidFill>
                    <a:srgbClr val="000000"/>
                  </a:solidFill>
                  <a:latin typeface="Times New Roman" charset="0"/>
                </a:endParaRPr>
              </a:p>
            </p:txBody>
          </p:sp>
        </p:grpSp>
        <p:sp>
          <p:nvSpPr>
            <p:cNvPr id="47" name="Text Box 7"/>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sndpkt</a:t>
              </a:r>
              <a:r>
                <a:rPr lang="en-US" altLang="en-US" sz="1600" dirty="0">
                  <a:solidFill>
                    <a:srgbClr val="000000"/>
                  </a:solidFill>
                  <a:latin typeface="Arial" charset="0"/>
                </a:rPr>
                <a:t> = </a:t>
              </a:r>
              <a:r>
                <a:rPr lang="en-US" altLang="en-US" sz="1600" dirty="0" err="1">
                  <a:solidFill>
                    <a:srgbClr val="000000"/>
                  </a:solidFill>
                  <a:latin typeface="Arial" charset="0"/>
                </a:rPr>
                <a:t>make_pkt</a:t>
              </a:r>
              <a:r>
                <a:rPr lang="en-US" altLang="en-US" sz="1600" dirty="0">
                  <a:solidFill>
                    <a:srgbClr val="000000"/>
                  </a:solidFill>
                  <a:latin typeface="Arial" charset="0"/>
                </a:rPr>
                <a:t>(0, data, checksum)</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sp>
          <p:nvSpPr>
            <p:cNvPr id="48" name="Text Box 8"/>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rdt_send(data)</a:t>
              </a:r>
              <a:endParaRPr lang="en-US" altLang="en-US" sz="1600">
                <a:solidFill>
                  <a:srgbClr val="000000"/>
                </a:solidFill>
                <a:latin typeface="Times New Roman" charset="0"/>
              </a:endParaRPr>
            </a:p>
          </p:txBody>
        </p:sp>
        <p:sp>
          <p:nvSpPr>
            <p:cNvPr id="49" name="Line 9"/>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 name="Line 10"/>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 name="Freeform 11"/>
            <p:cNvSpPr>
              <a:spLocks/>
            </p:cNvSpPr>
            <p:nvPr/>
          </p:nvSpPr>
          <p:spPr bwMode="auto">
            <a:xfrm flipV="1">
              <a:off x="2096" y="1272"/>
              <a:ext cx="1195" cy="130"/>
            </a:xfrm>
            <a:custGeom>
              <a:avLst/>
              <a:gdLst>
                <a:gd name="T0" fmla="*/ 0 w 2835"/>
                <a:gd name="T1" fmla="*/ 0 h 525"/>
                <a:gd name="T2" fmla="*/ 3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 name="Freeform 12"/>
            <p:cNvSpPr>
              <a:spLocks/>
            </p:cNvSpPr>
            <p:nvPr/>
          </p:nvSpPr>
          <p:spPr bwMode="auto">
            <a:xfrm rot="-1357180">
              <a:off x="3655" y="1225"/>
              <a:ext cx="285" cy="542"/>
            </a:xfrm>
            <a:custGeom>
              <a:avLst/>
              <a:gdLst>
                <a:gd name="T0" fmla="*/ 0 w 735"/>
                <a:gd name="T1" fmla="*/ 1 h 1080"/>
                <a:gd name="T2" fmla="*/ 0 w 735"/>
                <a:gd name="T3" fmla="*/ 4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 name="Text Box 13"/>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b="1">
                  <a:solidFill>
                    <a:srgbClr val="FF0000"/>
                  </a:solidFill>
                  <a:latin typeface="Arial" charset="0"/>
                </a:rPr>
                <a:t>udt_send(sndpkt)</a:t>
              </a:r>
              <a:endParaRPr lang="en-US" altLang="en-US" sz="1600" b="1">
                <a:solidFill>
                  <a:srgbClr val="FF0000"/>
                </a:solidFill>
                <a:latin typeface="Times New Roman" charset="0"/>
              </a:endParaRPr>
            </a:p>
          </p:txBody>
        </p:sp>
        <p:sp>
          <p:nvSpPr>
            <p:cNvPr id="54" name="Text Box 14"/>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isACK(rcvpkt,1)</a:t>
              </a:r>
              <a:r>
                <a:rPr lang="en-US" altLang="en-US" sz="1600">
                  <a:solidFill>
                    <a:srgbClr val="000000"/>
                  </a:solidFill>
                  <a:latin typeface="Arial" charset="0"/>
                </a:rPr>
                <a:t> )</a:t>
              </a:r>
              <a:endParaRPr lang="en-US" altLang="en-US" sz="1600">
                <a:solidFill>
                  <a:srgbClr val="000000"/>
                </a:solidFill>
                <a:latin typeface="Times New Roman" charset="0"/>
              </a:endParaRPr>
            </a:p>
          </p:txBody>
        </p:sp>
        <p:sp>
          <p:nvSpPr>
            <p:cNvPr id="55" name="Line 15"/>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6" name="Freeform 16"/>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7" name="Text Box 17"/>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rdt_rcv</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dirty="0" err="1">
                  <a:solidFill>
                    <a:srgbClr val="000000"/>
                  </a:solidFill>
                  <a:latin typeface="Arial" charset="0"/>
                </a:rPr>
                <a:t>notcorrupt</a:t>
              </a:r>
              <a:r>
                <a:rPr lang="en-US" altLang="en-US" sz="1600" dirty="0">
                  <a:solidFill>
                    <a:srgbClr val="000000"/>
                  </a:solidFill>
                  <a:latin typeface="Arial" charset="0"/>
                </a:rPr>
                <a:t>(</a:t>
              </a:r>
              <a:r>
                <a:rPr lang="en-US" altLang="en-US" sz="1600" dirty="0" err="1">
                  <a:solidFill>
                    <a:srgbClr val="000000"/>
                  </a:solidFill>
                  <a:latin typeface="Arial" charset="0"/>
                </a:rPr>
                <a:t>rcvpkt</a:t>
              </a:r>
              <a:r>
                <a:rPr lang="en-US" altLang="en-US" sz="1600" dirty="0">
                  <a:solidFill>
                    <a:srgbClr val="000000"/>
                  </a:solidFill>
                  <a:latin typeface="Arial" charset="0"/>
                </a:rPr>
                <a:t>) </a:t>
              </a:r>
            </a:p>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&amp;&amp; </a:t>
              </a:r>
              <a:r>
                <a:rPr lang="en-US" altLang="en-US" sz="1600" b="1" dirty="0" err="1">
                  <a:solidFill>
                    <a:srgbClr val="FF0000"/>
                  </a:solidFill>
                  <a:latin typeface="Arial" charset="0"/>
                </a:rPr>
                <a:t>isACK</a:t>
              </a:r>
              <a:r>
                <a:rPr lang="en-US" altLang="en-US" sz="1600" b="1" dirty="0">
                  <a:solidFill>
                    <a:srgbClr val="FF0000"/>
                  </a:solidFill>
                  <a:latin typeface="Arial" charset="0"/>
                </a:rPr>
                <a:t>(rcvpkt,0)</a:t>
              </a:r>
              <a:r>
                <a:rPr lang="en-US" altLang="en-US" sz="1000" dirty="0">
                  <a:solidFill>
                    <a:srgbClr val="000000"/>
                  </a:solidFill>
                  <a:latin typeface="Arial" charset="0"/>
                </a:rPr>
                <a:t> </a:t>
              </a:r>
              <a:endParaRPr lang="en-US" altLang="en-US" sz="2400" dirty="0">
                <a:solidFill>
                  <a:srgbClr val="000000"/>
                </a:solidFill>
                <a:latin typeface="Times New Roman" charset="0"/>
              </a:endParaRPr>
            </a:p>
          </p:txBody>
        </p:sp>
        <p:sp>
          <p:nvSpPr>
            <p:cNvPr id="58" name="Line 18"/>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9" name="Group 19"/>
            <p:cNvGrpSpPr>
              <a:grpSpLocks/>
            </p:cNvGrpSpPr>
            <p:nvPr/>
          </p:nvGrpSpPr>
          <p:grpSpPr bwMode="auto">
            <a:xfrm>
              <a:off x="3135" y="1365"/>
              <a:ext cx="669" cy="528"/>
              <a:chOff x="1441" y="2062"/>
              <a:chExt cx="669" cy="528"/>
            </a:xfrm>
          </p:grpSpPr>
          <p:sp>
            <p:nvSpPr>
              <p:cNvPr id="61" name="Oval 20"/>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62" name="Text Box 21"/>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ACK</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a:t>
                </a:r>
                <a:endParaRPr lang="en-US" altLang="en-US" sz="1400">
                  <a:solidFill>
                    <a:srgbClr val="000000"/>
                  </a:solidFill>
                  <a:latin typeface="Times New Roman" charset="0"/>
                </a:endParaRPr>
              </a:p>
            </p:txBody>
          </p:sp>
        </p:grpSp>
        <p:sp>
          <p:nvSpPr>
            <p:cNvPr id="60" name="Text Box 22"/>
            <p:cNvSpPr txBox="1">
              <a:spLocks noChangeArrowheads="1"/>
            </p:cNvSpPr>
            <p:nvPr/>
          </p:nvSpPr>
          <p:spPr bwMode="auto">
            <a:xfrm>
              <a:off x="2363" y="1810"/>
              <a:ext cx="93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sender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65" name="Line 23"/>
          <p:cNvSpPr>
            <a:spLocks noChangeShapeType="1"/>
          </p:cNvSpPr>
          <p:nvPr/>
        </p:nvSpPr>
        <p:spPr bwMode="auto">
          <a:xfrm>
            <a:off x="2098676" y="2043112"/>
            <a:ext cx="7883525" cy="2757488"/>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66" name="Group 65"/>
          <p:cNvGrpSpPr>
            <a:grpSpLocks/>
          </p:cNvGrpSpPr>
          <p:nvPr/>
        </p:nvGrpSpPr>
        <p:grpSpPr bwMode="auto">
          <a:xfrm>
            <a:off x="1169987" y="3560764"/>
            <a:ext cx="7872413" cy="2535237"/>
            <a:chOff x="-402" y="2409"/>
            <a:chExt cx="4959" cy="1597"/>
          </a:xfrm>
        </p:grpSpPr>
        <p:sp>
          <p:nvSpPr>
            <p:cNvPr id="67" name="Text Box 25"/>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notcorrupt(rcvpkt)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&amp;&amp; has_seq1(rcvpkt) </a:t>
              </a:r>
              <a:endParaRPr lang="en-US" altLang="en-US" sz="1600">
                <a:solidFill>
                  <a:srgbClr val="000000"/>
                </a:solidFill>
                <a:latin typeface="Times New Roman" charset="0"/>
              </a:endParaRPr>
            </a:p>
          </p:txBody>
        </p:sp>
        <p:sp>
          <p:nvSpPr>
            <p:cNvPr id="68" name="Text Box 26"/>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dirty="0">
                  <a:solidFill>
                    <a:srgbClr val="000000"/>
                  </a:solidFill>
                  <a:latin typeface="Arial" charset="0"/>
                </a:rPr>
                <a:t>extract(</a:t>
              </a:r>
              <a:r>
                <a:rPr lang="en-US" altLang="en-US" sz="1600" dirty="0" err="1">
                  <a:solidFill>
                    <a:srgbClr val="000000"/>
                  </a:solidFill>
                  <a:latin typeface="Arial" charset="0"/>
                </a:rPr>
                <a:t>rcvpkt,data</a:t>
              </a:r>
              <a:r>
                <a:rPr lang="en-US" altLang="en-US" sz="1600" dirty="0">
                  <a:solidFill>
                    <a:srgbClr val="00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deliver_data</a:t>
              </a:r>
              <a:r>
                <a:rPr lang="en-US" altLang="en-US" sz="1600" dirty="0">
                  <a:solidFill>
                    <a:srgbClr val="000000"/>
                  </a:solidFill>
                  <a:latin typeface="Arial" charset="0"/>
                </a:rPr>
                <a:t>(data)</a:t>
              </a:r>
            </a:p>
            <a:p>
              <a:pPr eaLnBrk="0" fontAlgn="base" hangingPunct="0">
                <a:lnSpc>
                  <a:spcPct val="100000"/>
                </a:lnSpc>
                <a:spcBef>
                  <a:spcPct val="0"/>
                </a:spcBef>
                <a:spcAft>
                  <a:spcPct val="0"/>
                </a:spcAft>
                <a:buClrTx/>
                <a:buSzTx/>
                <a:buFontTx/>
                <a:buNone/>
              </a:pPr>
              <a:r>
                <a:rPr lang="en-US" altLang="en-US" sz="1600" b="1" dirty="0" err="1">
                  <a:solidFill>
                    <a:srgbClr val="FF0000"/>
                  </a:solidFill>
                  <a:latin typeface="Arial" charset="0"/>
                </a:rPr>
                <a:t>sndpkt</a:t>
              </a:r>
              <a:r>
                <a:rPr lang="en-US" altLang="en-US" sz="1600" b="1" dirty="0">
                  <a:solidFill>
                    <a:srgbClr val="FF0000"/>
                  </a:solidFill>
                  <a:latin typeface="Arial" charset="0"/>
                </a:rPr>
                <a:t> = </a:t>
              </a:r>
              <a:r>
                <a:rPr lang="en-US" altLang="en-US" sz="1600" b="1" dirty="0" err="1">
                  <a:solidFill>
                    <a:srgbClr val="FF0000"/>
                  </a:solidFill>
                  <a:latin typeface="Arial" charset="0"/>
                </a:rPr>
                <a:t>make_pkt</a:t>
              </a:r>
              <a:r>
                <a:rPr lang="en-US" altLang="en-US" sz="1600" b="1">
                  <a:solidFill>
                    <a:srgbClr val="FF0000"/>
                  </a:solidFill>
                  <a:latin typeface="Arial" charset="0"/>
                </a:rPr>
                <a:t>(ACK,1</a:t>
              </a:r>
              <a:r>
                <a:rPr lang="en-US" altLang="en-US" sz="1600" b="1" dirty="0">
                  <a:solidFill>
                    <a:srgbClr val="FF0000"/>
                  </a:solidFill>
                  <a:latin typeface="Arial" charset="0"/>
                </a:rPr>
                <a:t>, </a:t>
              </a:r>
              <a:r>
                <a:rPr lang="en-US" altLang="en-US" sz="1600" b="1" dirty="0" err="1">
                  <a:solidFill>
                    <a:srgbClr val="FF0000"/>
                  </a:solidFill>
                  <a:latin typeface="Arial" charset="0"/>
                </a:rPr>
                <a:t>chksum</a:t>
              </a:r>
              <a:r>
                <a:rPr lang="en-US" altLang="en-US" sz="1600" b="1" dirty="0">
                  <a:solidFill>
                    <a:srgbClr val="FF0000"/>
                  </a:solidFill>
                  <a:latin typeface="Arial" charset="0"/>
                </a:rPr>
                <a:t>)</a:t>
              </a:r>
            </a:p>
            <a:p>
              <a:pPr eaLnBrk="0" fontAlgn="base" hangingPunct="0">
                <a:lnSpc>
                  <a:spcPct val="100000"/>
                </a:lnSpc>
                <a:spcBef>
                  <a:spcPct val="0"/>
                </a:spcBef>
                <a:spcAft>
                  <a:spcPct val="0"/>
                </a:spcAft>
                <a:buClrTx/>
                <a:buSzTx/>
                <a:buFontTx/>
                <a:buNone/>
              </a:pPr>
              <a:r>
                <a:rPr lang="en-US" altLang="en-US" sz="1600" dirty="0" err="1">
                  <a:solidFill>
                    <a:srgbClr val="000000"/>
                  </a:solidFill>
                  <a:latin typeface="Arial" charset="0"/>
                </a:rPr>
                <a:t>udt_send</a:t>
              </a:r>
              <a:r>
                <a:rPr lang="en-US" altLang="en-US" sz="1600" dirty="0">
                  <a:solidFill>
                    <a:srgbClr val="000000"/>
                  </a:solidFill>
                  <a:latin typeface="Arial" charset="0"/>
                </a:rPr>
                <a:t>(</a:t>
              </a:r>
              <a:r>
                <a:rPr lang="en-US" altLang="en-US" sz="1600" dirty="0" err="1">
                  <a:solidFill>
                    <a:srgbClr val="000000"/>
                  </a:solidFill>
                  <a:latin typeface="Arial" charset="0"/>
                </a:rPr>
                <a:t>sndpkt</a:t>
              </a:r>
              <a:r>
                <a:rPr lang="en-US" altLang="en-US" sz="1600" dirty="0">
                  <a:solidFill>
                    <a:srgbClr val="000000"/>
                  </a:solidFill>
                  <a:latin typeface="Arial" charset="0"/>
                </a:rPr>
                <a:t>)</a:t>
              </a:r>
              <a:endParaRPr lang="en-US" altLang="en-US" sz="1600" dirty="0">
                <a:solidFill>
                  <a:srgbClr val="000000"/>
                </a:solidFill>
                <a:latin typeface="Times New Roman" charset="0"/>
              </a:endParaRPr>
            </a:p>
          </p:txBody>
        </p:sp>
        <p:grpSp>
          <p:nvGrpSpPr>
            <p:cNvPr id="69" name="Group 68"/>
            <p:cNvGrpSpPr>
              <a:grpSpLocks/>
            </p:cNvGrpSpPr>
            <p:nvPr/>
          </p:nvGrpSpPr>
          <p:grpSpPr bwMode="auto">
            <a:xfrm>
              <a:off x="-402" y="2409"/>
              <a:ext cx="3912" cy="1168"/>
              <a:chOff x="-402" y="2409"/>
              <a:chExt cx="3912" cy="1168"/>
            </a:xfrm>
          </p:grpSpPr>
          <p:grpSp>
            <p:nvGrpSpPr>
              <p:cNvPr id="71" name="Group 28"/>
              <p:cNvGrpSpPr>
                <a:grpSpLocks/>
              </p:cNvGrpSpPr>
              <p:nvPr/>
            </p:nvGrpSpPr>
            <p:grpSpPr bwMode="auto">
              <a:xfrm>
                <a:off x="1529" y="2687"/>
                <a:ext cx="534" cy="501"/>
                <a:chOff x="3570" y="3063"/>
                <a:chExt cx="534" cy="501"/>
              </a:xfrm>
            </p:grpSpPr>
            <p:sp>
              <p:nvSpPr>
                <p:cNvPr id="80" name="Oval 29"/>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81" name="Text Box 30"/>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Wait for </a:t>
                  </a:r>
                </a:p>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from below</a:t>
                  </a:r>
                  <a:endParaRPr lang="en-US" altLang="en-US" sz="1400">
                    <a:solidFill>
                      <a:srgbClr val="000000"/>
                    </a:solidFill>
                    <a:latin typeface="Times New Roman" charset="0"/>
                  </a:endParaRPr>
                </a:p>
              </p:txBody>
            </p:sp>
          </p:grpSp>
          <p:sp>
            <p:nvSpPr>
              <p:cNvPr id="72" name="Freeform 31"/>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3" name="Freeform 32"/>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4" name="Line 33"/>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5" name="Freeform 34"/>
              <p:cNvSpPr>
                <a:spLocks/>
              </p:cNvSpPr>
              <p:nvPr/>
            </p:nvSpPr>
            <p:spPr bwMode="auto">
              <a:xfrm flipH="1">
                <a:off x="1237" y="2468"/>
                <a:ext cx="309" cy="856"/>
              </a:xfrm>
              <a:custGeom>
                <a:avLst/>
                <a:gdLst>
                  <a:gd name="T0" fmla="*/ 0 w 619"/>
                  <a:gd name="T1" fmla="*/ 3 h 1815"/>
                  <a:gd name="T2" fmla="*/ 0 w 619"/>
                  <a:gd name="T3" fmla="*/ 2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6" name="Line 35"/>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77" name="Text Box 36"/>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rdt_rcv(rcvpkt) &amp;&amp;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(corrupt(rcvpkt) ||</a:t>
                </a:r>
              </a:p>
              <a:p>
                <a:pPr eaLnBrk="0" fontAlgn="base" hangingPunct="0">
                  <a:lnSpc>
                    <a:spcPct val="100000"/>
                  </a:lnSpc>
                  <a:spcBef>
                    <a:spcPct val="0"/>
                  </a:spcBef>
                  <a:spcAft>
                    <a:spcPct val="0"/>
                  </a:spcAft>
                  <a:buClrTx/>
                  <a:buSzTx/>
                  <a:buFontTx/>
                  <a:buNone/>
                </a:pPr>
                <a:r>
                  <a:rPr lang="en-US" altLang="en-US" sz="1600">
                    <a:solidFill>
                      <a:srgbClr val="000000"/>
                    </a:solidFill>
                    <a:latin typeface="Arial" charset="0"/>
                  </a:rPr>
                  <a:t>     </a:t>
                </a:r>
                <a:r>
                  <a:rPr lang="en-US" altLang="en-US" sz="1600" b="1">
                    <a:solidFill>
                      <a:srgbClr val="FF0000"/>
                    </a:solidFill>
                    <a:latin typeface="Arial" charset="0"/>
                  </a:rPr>
                  <a:t>has_seq1(rcvpkt))</a:t>
                </a:r>
                <a:endParaRPr lang="en-US" altLang="en-US" sz="1600" b="1">
                  <a:solidFill>
                    <a:srgbClr val="FF0000"/>
                  </a:solidFill>
                  <a:latin typeface="Times New Roman" charset="0"/>
                </a:endParaRPr>
              </a:p>
            </p:txBody>
          </p:sp>
          <p:sp>
            <p:nvSpPr>
              <p:cNvPr id="78" name="Text Box 37"/>
              <p:cNvSpPr txBox="1">
                <a:spLocks noChangeArrowheads="1"/>
              </p:cNvSpPr>
              <p:nvPr/>
            </p:nvSpPr>
            <p:spPr bwMode="auto">
              <a:xfrm>
                <a:off x="-402" y="2954"/>
                <a:ext cx="191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None/>
                </a:pPr>
                <a:r>
                  <a:rPr lang="en-US" altLang="en-US" sz="1600" b="1" dirty="0" err="1">
                    <a:solidFill>
                      <a:srgbClr val="FF0000"/>
                    </a:solidFill>
                    <a:latin typeface="Arial" charset="0"/>
                  </a:rPr>
                  <a:t>sndpkt</a:t>
                </a:r>
                <a:r>
                  <a:rPr lang="en-US" altLang="en-US" sz="1600" b="1" dirty="0">
                    <a:solidFill>
                      <a:srgbClr val="FF0000"/>
                    </a:solidFill>
                    <a:latin typeface="Arial" charset="0"/>
                  </a:rPr>
                  <a:t> = </a:t>
                </a:r>
                <a:r>
                  <a:rPr lang="en-US" altLang="en-US" sz="1600" b="1" dirty="0" err="1">
                    <a:solidFill>
                      <a:srgbClr val="FF0000"/>
                    </a:solidFill>
                    <a:latin typeface="Arial" charset="0"/>
                  </a:rPr>
                  <a:t>make_pkt</a:t>
                </a:r>
                <a:r>
                  <a:rPr lang="en-US" altLang="en-US" sz="1600" b="1" dirty="0">
                    <a:solidFill>
                      <a:srgbClr val="FF0000"/>
                    </a:solidFill>
                    <a:latin typeface="Arial" charset="0"/>
                  </a:rPr>
                  <a:t>(ACK,1, </a:t>
                </a:r>
                <a:r>
                  <a:rPr lang="en-US" altLang="en-US" sz="1600" b="1" dirty="0" err="1">
                    <a:solidFill>
                      <a:srgbClr val="FF0000"/>
                    </a:solidFill>
                    <a:latin typeface="Arial" charset="0"/>
                  </a:rPr>
                  <a:t>chksum</a:t>
                </a:r>
                <a:r>
                  <a:rPr lang="en-US" altLang="en-US" sz="1600" b="1" dirty="0">
                    <a:solidFill>
                      <a:srgbClr val="FF0000"/>
                    </a:solidFill>
                    <a:latin typeface="Arial" charset="0"/>
                  </a:rPr>
                  <a:t>)</a:t>
                </a:r>
              </a:p>
              <a:p>
                <a:pPr eaLnBrk="0" fontAlgn="base" hangingPunct="0">
                  <a:lnSpc>
                    <a:spcPct val="100000"/>
                  </a:lnSpc>
                  <a:spcBef>
                    <a:spcPct val="0"/>
                  </a:spcBef>
                  <a:spcAft>
                    <a:spcPct val="0"/>
                  </a:spcAft>
                  <a:buClrTx/>
                  <a:buSzTx/>
                  <a:buFontTx/>
                  <a:buNone/>
                </a:pPr>
                <a:r>
                  <a:rPr lang="en-US" altLang="en-US" sz="1600" b="1" dirty="0" err="1">
                    <a:solidFill>
                      <a:srgbClr val="FF0000"/>
                    </a:solidFill>
                    <a:latin typeface="Arial" charset="0"/>
                  </a:rPr>
                  <a:t>udt_send</a:t>
                </a:r>
                <a:r>
                  <a:rPr lang="en-US" altLang="en-US" sz="1600" b="1" dirty="0">
                    <a:solidFill>
                      <a:srgbClr val="FF0000"/>
                    </a:solidFill>
                    <a:latin typeface="Arial" charset="0"/>
                  </a:rPr>
                  <a:t>(</a:t>
                </a:r>
                <a:r>
                  <a:rPr lang="en-US" altLang="en-US" sz="1600" b="1" dirty="0" err="1">
                    <a:solidFill>
                      <a:srgbClr val="FF0000"/>
                    </a:solidFill>
                    <a:latin typeface="Arial" charset="0"/>
                  </a:rPr>
                  <a:t>sndpkt</a:t>
                </a:r>
                <a:r>
                  <a:rPr lang="en-US" altLang="en-US" sz="1600" b="1" dirty="0">
                    <a:solidFill>
                      <a:srgbClr val="FF0000"/>
                    </a:solidFill>
                    <a:latin typeface="Arial" charset="0"/>
                  </a:rPr>
                  <a:t>)</a:t>
                </a:r>
                <a:endParaRPr lang="en-US" altLang="en-US" sz="1600" b="1" dirty="0">
                  <a:solidFill>
                    <a:srgbClr val="FF0000"/>
                  </a:solidFill>
                  <a:latin typeface="Times New Roman" charset="0"/>
                </a:endParaRPr>
              </a:p>
            </p:txBody>
          </p:sp>
          <p:sp>
            <p:nvSpPr>
              <p:cNvPr id="79" name="Text Box 38"/>
              <p:cNvSpPr txBox="1">
                <a:spLocks noChangeArrowheads="1"/>
              </p:cNvSpPr>
              <p:nvPr/>
            </p:nvSpPr>
            <p:spPr bwMode="auto">
              <a:xfrm>
                <a:off x="2166" y="2709"/>
                <a:ext cx="10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receiver FSM</a:t>
                </a:r>
              </a:p>
              <a:p>
                <a:pPr algn="ctr" eaLnBrk="0" fontAlgn="base" hangingPunct="0">
                  <a:lnSpc>
                    <a:spcPct val="100000"/>
                  </a:lnSpc>
                  <a:spcBef>
                    <a:spcPct val="0"/>
                  </a:spcBef>
                  <a:spcAft>
                    <a:spcPct val="0"/>
                  </a:spcAft>
                  <a:buClrTx/>
                  <a:buSzTx/>
                  <a:buFontTx/>
                  <a:buNone/>
                </a:pPr>
                <a:r>
                  <a:rPr lang="en-US" altLang="en-US" sz="2000">
                    <a:solidFill>
                      <a:srgbClr val="000099"/>
                    </a:solidFill>
                    <a:latin typeface="Tahoma" charset="0"/>
                  </a:rPr>
                  <a:t>fragment</a:t>
                </a:r>
              </a:p>
            </p:txBody>
          </p:sp>
        </p:grpSp>
        <p:sp>
          <p:nvSpPr>
            <p:cNvPr id="70" name="Text Box 39"/>
            <p:cNvSpPr txBox="1">
              <a:spLocks noChangeArrowheads="1"/>
            </p:cNvSpPr>
            <p:nvPr/>
          </p:nvSpPr>
          <p:spPr bwMode="auto">
            <a:xfrm>
              <a:off x="4318" y="2585"/>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0000"/>
                  </a:solidFill>
                  <a:latin typeface="Symbol" charset="2"/>
                </a:rPr>
                <a:t>L</a:t>
              </a:r>
            </a:p>
          </p:txBody>
        </p:sp>
      </p:grpSp>
    </p:spTree>
    <p:extLst>
      <p:ext uri="{BB962C8B-B14F-4D97-AF65-F5344CB8AC3E}">
        <p14:creationId xmlns:p14="http://schemas.microsoft.com/office/powerpoint/2010/main" val="1628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rdt 3.0: channel with error and loss</a:t>
            </a:r>
            <a:endParaRPr lang="en-US" dirty="0"/>
          </a:p>
        </p:txBody>
      </p:sp>
      <p:sp>
        <p:nvSpPr>
          <p:cNvPr id="3" name="Content Placeholder 2"/>
          <p:cNvSpPr>
            <a:spLocks noGrp="1"/>
          </p:cNvSpPr>
          <p:nvPr>
            <p:ph idx="1"/>
          </p:nvPr>
        </p:nvSpPr>
        <p:spPr/>
        <p:txBody>
          <a:bodyPr>
            <a:normAutofit/>
          </a:bodyPr>
          <a:lstStyle/>
          <a:p>
            <a:pPr algn="just">
              <a:spcAft>
                <a:spcPts val="1200"/>
              </a:spcAft>
            </a:pPr>
            <a:r>
              <a:rPr lang="en-US" altLang="en-US" sz="2800" dirty="0">
                <a:latin typeface="+mn-lt"/>
                <a:ea typeface="ＭＳ Ｐゴシック" charset="-128"/>
              </a:rPr>
              <a:t>Underlying channel can also </a:t>
            </a:r>
            <a:r>
              <a:rPr lang="en-US" altLang="en-US" sz="2800" dirty="0">
                <a:solidFill>
                  <a:srgbClr val="C00000"/>
                </a:solidFill>
                <a:latin typeface="+mn-lt"/>
                <a:ea typeface="ＭＳ Ｐゴシック" charset="-128"/>
              </a:rPr>
              <a:t>lose packets </a:t>
            </a:r>
            <a:r>
              <a:rPr lang="en-US" altLang="en-US" sz="2800" dirty="0">
                <a:latin typeface="+mn-lt"/>
                <a:ea typeface="ＭＳ Ｐゴシック" charset="-128"/>
              </a:rPr>
              <a:t>(data, ACKs).</a:t>
            </a:r>
          </a:p>
          <a:p>
            <a:pPr lvl="1" algn="just">
              <a:lnSpc>
                <a:spcPct val="90000"/>
              </a:lnSpc>
              <a:spcAft>
                <a:spcPts val="1200"/>
              </a:spcAft>
            </a:pPr>
            <a:r>
              <a:rPr lang="en-US" altLang="en-US" sz="2400" dirty="0">
                <a:latin typeface="+mn-lt"/>
                <a:ea typeface="ＭＳ Ｐゴシック" charset="-128"/>
              </a:rPr>
              <a:t>Even checksum, sequence #, ACKs, retransmissions will not enough help.</a:t>
            </a:r>
          </a:p>
          <a:p>
            <a:pPr algn="just">
              <a:lnSpc>
                <a:spcPct val="90000"/>
              </a:lnSpc>
              <a:spcAft>
                <a:spcPts val="1200"/>
              </a:spcAft>
            </a:pPr>
            <a:r>
              <a:rPr lang="en-US" sz="2800" dirty="0">
                <a:latin typeface="+mn-lt"/>
              </a:rPr>
              <a:t>Sender waits “</a:t>
            </a:r>
            <a:r>
              <a:rPr lang="en-US" sz="2800" dirty="0">
                <a:solidFill>
                  <a:schemeClr val="accent6"/>
                </a:solidFill>
                <a:latin typeface="+mn-lt"/>
              </a:rPr>
              <a:t>reasonable</a:t>
            </a:r>
            <a:r>
              <a:rPr lang="en-US" sz="2800" dirty="0">
                <a:latin typeface="+mn-lt"/>
              </a:rPr>
              <a:t>” amount of time for ACK.</a:t>
            </a:r>
          </a:p>
          <a:p>
            <a:pPr algn="just">
              <a:lnSpc>
                <a:spcPct val="90000"/>
              </a:lnSpc>
              <a:spcAft>
                <a:spcPts val="1200"/>
              </a:spcAft>
            </a:pPr>
            <a:r>
              <a:rPr lang="en-US" sz="2800" dirty="0">
                <a:latin typeface="+mn-lt"/>
              </a:rPr>
              <a:t>It retransmits if no ACK received in this time.</a:t>
            </a:r>
          </a:p>
          <a:p>
            <a:pPr algn="just">
              <a:lnSpc>
                <a:spcPct val="90000"/>
              </a:lnSpc>
              <a:spcAft>
                <a:spcPts val="1200"/>
              </a:spcAft>
            </a:pPr>
            <a:r>
              <a:rPr lang="en-US" sz="2800" dirty="0">
                <a:latin typeface="+mn-lt"/>
              </a:rPr>
              <a:t>If packet(or ACK) </a:t>
            </a:r>
            <a:r>
              <a:rPr lang="en-US" sz="2800" dirty="0">
                <a:solidFill>
                  <a:srgbClr val="C00000"/>
                </a:solidFill>
                <a:latin typeface="+mn-lt"/>
              </a:rPr>
              <a:t>just delayed </a:t>
            </a:r>
            <a:r>
              <a:rPr lang="en-US" sz="2800" dirty="0">
                <a:latin typeface="+mn-lt"/>
              </a:rPr>
              <a:t>(not lost):</a:t>
            </a:r>
          </a:p>
          <a:p>
            <a:pPr lvl="1" algn="just">
              <a:lnSpc>
                <a:spcPct val="90000"/>
              </a:lnSpc>
              <a:spcAft>
                <a:spcPts val="1200"/>
              </a:spcAft>
            </a:pPr>
            <a:r>
              <a:rPr lang="en-US" sz="2400" dirty="0">
                <a:latin typeface="+mn-lt"/>
              </a:rPr>
              <a:t>Retransmission will be duplicate, but sequence </a:t>
            </a:r>
            <a:r>
              <a:rPr lang="en-US" sz="2400" b="1" dirty="0">
                <a:latin typeface="+mn-lt"/>
              </a:rPr>
              <a:t>#’s </a:t>
            </a:r>
            <a:r>
              <a:rPr lang="en-US" sz="2400" dirty="0">
                <a:latin typeface="+mn-lt"/>
              </a:rPr>
              <a:t>already handled it.</a:t>
            </a:r>
          </a:p>
          <a:p>
            <a:pPr algn="just">
              <a:lnSpc>
                <a:spcPct val="90000"/>
              </a:lnSpc>
              <a:spcAft>
                <a:spcPts val="1200"/>
              </a:spcAft>
            </a:pPr>
            <a:r>
              <a:rPr lang="en-US" sz="2800" dirty="0">
                <a:latin typeface="+mn-lt"/>
              </a:rPr>
              <a:t>Receiver must specify sequence </a:t>
            </a:r>
            <a:r>
              <a:rPr lang="en-US" sz="2800" b="1" dirty="0">
                <a:latin typeface="+mn-lt"/>
              </a:rPr>
              <a:t>#</a:t>
            </a:r>
            <a:r>
              <a:rPr lang="en-US" sz="2800" dirty="0">
                <a:latin typeface="+mn-lt"/>
              </a:rPr>
              <a:t> of packet being </a:t>
            </a:r>
            <a:r>
              <a:rPr lang="en-US" sz="2800" dirty="0" err="1">
                <a:latin typeface="+mn-lt"/>
              </a:rPr>
              <a:t>ACKed</a:t>
            </a:r>
            <a:r>
              <a:rPr lang="en-US" sz="2800" dirty="0">
                <a:latin typeface="+mn-lt"/>
              </a:rPr>
              <a:t>.</a:t>
            </a:r>
          </a:p>
          <a:p>
            <a:pPr algn="just">
              <a:lnSpc>
                <a:spcPct val="90000"/>
              </a:lnSpc>
              <a:spcAft>
                <a:spcPts val="1200"/>
              </a:spcAft>
            </a:pPr>
            <a:r>
              <a:rPr lang="en-US" sz="2800" dirty="0">
                <a:latin typeface="+mn-lt"/>
              </a:rPr>
              <a:t>It requires </a:t>
            </a:r>
            <a:r>
              <a:rPr lang="en-US" sz="2800" dirty="0">
                <a:solidFill>
                  <a:srgbClr val="C00000"/>
                </a:solidFill>
                <a:latin typeface="+mn-lt"/>
              </a:rPr>
              <a:t>countdown timer</a:t>
            </a:r>
            <a:r>
              <a:rPr lang="en-US" sz="2800" dirty="0">
                <a:latin typeface="+mn-lt"/>
              </a:rPr>
              <a:t>.</a:t>
            </a:r>
          </a:p>
        </p:txBody>
      </p:sp>
    </p:spTree>
    <p:extLst>
      <p:ext uri="{BB962C8B-B14F-4D97-AF65-F5344CB8AC3E}">
        <p14:creationId xmlns:p14="http://schemas.microsoft.com/office/powerpoint/2010/main" val="6716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Alternating-bit protocol</a:t>
            </a:r>
          </a:p>
        </p:txBody>
      </p:sp>
      <p:sp>
        <p:nvSpPr>
          <p:cNvPr id="3" name="Content Placeholder 2">
            <a:extLst>
              <a:ext uri="{FF2B5EF4-FFF2-40B4-BE49-F238E27FC236}">
                <a16:creationId xmlns:a16="http://schemas.microsoft.com/office/drawing/2014/main" id="{FBEF8EDF-7211-A208-DEB6-3C968CD6663F}"/>
              </a:ext>
            </a:extLst>
          </p:cNvPr>
          <p:cNvSpPr>
            <a:spLocks noGrp="1"/>
          </p:cNvSpPr>
          <p:nvPr>
            <p:ph idx="1"/>
          </p:nvPr>
        </p:nvSpPr>
        <p:spPr/>
        <p:txBody>
          <a:bodyPr/>
          <a:lstStyle/>
          <a:p>
            <a:endParaRPr lang="en-US"/>
          </a:p>
        </p:txBody>
      </p:sp>
      <p:sp>
        <p:nvSpPr>
          <p:cNvPr id="156" name="Text Box 5"/>
          <p:cNvSpPr txBox="1">
            <a:spLocks noChangeArrowheads="1"/>
          </p:cNvSpPr>
          <p:nvPr/>
        </p:nvSpPr>
        <p:spPr bwMode="auto">
          <a:xfrm>
            <a:off x="1895476" y="1330326"/>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57" name="Text Box 6"/>
          <p:cNvSpPr txBox="1">
            <a:spLocks noChangeArrowheads="1"/>
          </p:cNvSpPr>
          <p:nvPr/>
        </p:nvSpPr>
        <p:spPr bwMode="auto">
          <a:xfrm>
            <a:off x="4335463" y="1325564"/>
            <a:ext cx="1071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158" name="Text Box 8"/>
          <p:cNvSpPr txBox="1">
            <a:spLocks noChangeArrowheads="1"/>
          </p:cNvSpPr>
          <p:nvPr/>
        </p:nvSpPr>
        <p:spPr bwMode="auto">
          <a:xfrm>
            <a:off x="4338639" y="294957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59" name="Text Box 10"/>
          <p:cNvSpPr txBox="1">
            <a:spLocks noChangeArrowheads="1"/>
          </p:cNvSpPr>
          <p:nvPr/>
        </p:nvSpPr>
        <p:spPr bwMode="auto">
          <a:xfrm>
            <a:off x="4344989" y="38052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60" name="Text Box 11"/>
          <p:cNvSpPr txBox="1">
            <a:spLocks noChangeArrowheads="1"/>
          </p:cNvSpPr>
          <p:nvPr/>
        </p:nvSpPr>
        <p:spPr bwMode="auto">
          <a:xfrm>
            <a:off x="4341814" y="226377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1" name="Text Box 12"/>
          <p:cNvSpPr txBox="1">
            <a:spLocks noChangeArrowheads="1"/>
          </p:cNvSpPr>
          <p:nvPr/>
        </p:nvSpPr>
        <p:spPr bwMode="auto">
          <a:xfrm>
            <a:off x="4338639" y="31750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62" name="Text Box 13"/>
          <p:cNvSpPr txBox="1">
            <a:spLocks noChangeArrowheads="1"/>
          </p:cNvSpPr>
          <p:nvPr/>
        </p:nvSpPr>
        <p:spPr bwMode="auto">
          <a:xfrm>
            <a:off x="4338639" y="40005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3" name="Text Box 14"/>
          <p:cNvSpPr txBox="1">
            <a:spLocks noChangeArrowheads="1"/>
          </p:cNvSpPr>
          <p:nvPr/>
        </p:nvSpPr>
        <p:spPr bwMode="auto">
          <a:xfrm>
            <a:off x="1824038" y="2513013"/>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64" name="Text Box 15"/>
          <p:cNvSpPr txBox="1">
            <a:spLocks noChangeArrowheads="1"/>
          </p:cNvSpPr>
          <p:nvPr/>
        </p:nvSpPr>
        <p:spPr bwMode="auto">
          <a:xfrm>
            <a:off x="1668463" y="36068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65" name="Text Box 17"/>
          <p:cNvSpPr txBox="1">
            <a:spLocks noChangeArrowheads="1"/>
          </p:cNvSpPr>
          <p:nvPr/>
        </p:nvSpPr>
        <p:spPr bwMode="auto">
          <a:xfrm>
            <a:off x="1668463" y="27320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66" name="Text Box 18"/>
          <p:cNvSpPr txBox="1">
            <a:spLocks noChangeArrowheads="1"/>
          </p:cNvSpPr>
          <p:nvPr/>
        </p:nvSpPr>
        <p:spPr bwMode="auto">
          <a:xfrm>
            <a:off x="1812925" y="33670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67" name="Text Box 7"/>
          <p:cNvSpPr txBox="1">
            <a:spLocks noChangeArrowheads="1"/>
          </p:cNvSpPr>
          <p:nvPr/>
        </p:nvSpPr>
        <p:spPr bwMode="auto">
          <a:xfrm>
            <a:off x="1657350" y="17700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168" name="Text Box 9"/>
          <p:cNvSpPr txBox="1">
            <a:spLocks noChangeArrowheads="1"/>
          </p:cNvSpPr>
          <p:nvPr/>
        </p:nvSpPr>
        <p:spPr bwMode="auto">
          <a:xfrm>
            <a:off x="4333876" y="20526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169" name="Group 37"/>
          <p:cNvGrpSpPr>
            <a:grpSpLocks/>
          </p:cNvGrpSpPr>
          <p:nvPr/>
        </p:nvGrpSpPr>
        <p:grpSpPr bwMode="auto">
          <a:xfrm>
            <a:off x="2873376" y="1839913"/>
            <a:ext cx="1471613" cy="512762"/>
            <a:chOff x="850" y="1159"/>
            <a:chExt cx="927" cy="323"/>
          </a:xfrm>
        </p:grpSpPr>
        <p:sp>
          <p:nvSpPr>
            <p:cNvPr id="170" name="Line 1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1" name="Text Box 28"/>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2" name="Group 43"/>
          <p:cNvGrpSpPr>
            <a:grpSpLocks/>
          </p:cNvGrpSpPr>
          <p:nvPr/>
        </p:nvGrpSpPr>
        <p:grpSpPr bwMode="auto">
          <a:xfrm>
            <a:off x="2867026" y="3576638"/>
            <a:ext cx="1471613" cy="487362"/>
            <a:chOff x="846" y="2253"/>
            <a:chExt cx="927" cy="307"/>
          </a:xfrm>
        </p:grpSpPr>
        <p:sp>
          <p:nvSpPr>
            <p:cNvPr id="173" name="Line 24"/>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 name="Text Box 29"/>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75" name="Group 39"/>
          <p:cNvGrpSpPr>
            <a:grpSpLocks/>
          </p:cNvGrpSpPr>
          <p:nvPr/>
        </p:nvGrpSpPr>
        <p:grpSpPr bwMode="auto">
          <a:xfrm>
            <a:off x="2881313" y="2714626"/>
            <a:ext cx="1471612" cy="504825"/>
            <a:chOff x="855" y="1710"/>
            <a:chExt cx="927" cy="318"/>
          </a:xfrm>
        </p:grpSpPr>
        <p:sp>
          <p:nvSpPr>
            <p:cNvPr id="176" name="Line 23"/>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7" name="Text Box 3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178" name="Group 40"/>
          <p:cNvGrpSpPr>
            <a:grpSpLocks/>
          </p:cNvGrpSpPr>
          <p:nvPr/>
        </p:nvGrpSpPr>
        <p:grpSpPr bwMode="auto">
          <a:xfrm>
            <a:off x="2867026" y="3179764"/>
            <a:ext cx="1471613" cy="471487"/>
            <a:chOff x="846" y="2003"/>
            <a:chExt cx="927" cy="297"/>
          </a:xfrm>
        </p:grpSpPr>
        <p:sp>
          <p:nvSpPr>
            <p:cNvPr id="179" name="Line 2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0" name="Text Box 31"/>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181" name="Group 38"/>
          <p:cNvGrpSpPr>
            <a:grpSpLocks/>
          </p:cNvGrpSpPr>
          <p:nvPr/>
        </p:nvGrpSpPr>
        <p:grpSpPr bwMode="auto">
          <a:xfrm>
            <a:off x="2859088" y="2339976"/>
            <a:ext cx="1471612" cy="455613"/>
            <a:chOff x="841" y="1474"/>
            <a:chExt cx="927" cy="287"/>
          </a:xfrm>
        </p:grpSpPr>
        <p:sp>
          <p:nvSpPr>
            <p:cNvPr id="182" name="Line 25"/>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3" name="Text Box 3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84" name="Group 44"/>
          <p:cNvGrpSpPr>
            <a:grpSpLocks/>
          </p:cNvGrpSpPr>
          <p:nvPr/>
        </p:nvGrpSpPr>
        <p:grpSpPr bwMode="auto">
          <a:xfrm>
            <a:off x="2852738" y="4032251"/>
            <a:ext cx="1471612" cy="461963"/>
            <a:chOff x="837" y="2540"/>
            <a:chExt cx="927" cy="291"/>
          </a:xfrm>
        </p:grpSpPr>
        <p:sp>
          <p:nvSpPr>
            <p:cNvPr id="185" name="Line 27"/>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6" name="Text Box 3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187" name="Text Box 45"/>
          <p:cNvSpPr txBox="1">
            <a:spLocks noChangeArrowheads="1"/>
          </p:cNvSpPr>
          <p:nvPr/>
        </p:nvSpPr>
        <p:spPr bwMode="auto">
          <a:xfrm>
            <a:off x="3084707" y="5111751"/>
            <a:ext cx="1404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dirty="0">
                <a:latin typeface="Tahoma" charset="0"/>
              </a:rPr>
              <a:t>(a) no loss</a:t>
            </a:r>
          </a:p>
        </p:txBody>
      </p:sp>
      <p:sp>
        <p:nvSpPr>
          <p:cNvPr id="188" name="Text Box 46"/>
          <p:cNvSpPr txBox="1">
            <a:spLocks noChangeArrowheads="1"/>
          </p:cNvSpPr>
          <p:nvPr/>
        </p:nvSpPr>
        <p:spPr bwMode="auto">
          <a:xfrm>
            <a:off x="6453189" y="1327151"/>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89" name="Text Box 47"/>
          <p:cNvSpPr txBox="1">
            <a:spLocks noChangeArrowheads="1"/>
          </p:cNvSpPr>
          <p:nvPr/>
        </p:nvSpPr>
        <p:spPr bwMode="auto">
          <a:xfrm>
            <a:off x="8893176" y="132238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90" name="Text Box 48"/>
          <p:cNvSpPr txBox="1">
            <a:spLocks noChangeArrowheads="1"/>
          </p:cNvSpPr>
          <p:nvPr/>
        </p:nvSpPr>
        <p:spPr bwMode="auto">
          <a:xfrm>
            <a:off x="8894764" y="423862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91" name="Text Box 49"/>
          <p:cNvSpPr txBox="1">
            <a:spLocks noChangeArrowheads="1"/>
          </p:cNvSpPr>
          <p:nvPr/>
        </p:nvSpPr>
        <p:spPr bwMode="auto">
          <a:xfrm>
            <a:off x="8902701" y="50800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92" name="Text Box 50"/>
          <p:cNvSpPr txBox="1">
            <a:spLocks noChangeArrowheads="1"/>
          </p:cNvSpPr>
          <p:nvPr/>
        </p:nvSpPr>
        <p:spPr bwMode="auto">
          <a:xfrm>
            <a:off x="8899526" y="226060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3" name="Text Box 51"/>
          <p:cNvSpPr txBox="1">
            <a:spLocks noChangeArrowheads="1"/>
          </p:cNvSpPr>
          <p:nvPr/>
        </p:nvSpPr>
        <p:spPr bwMode="auto">
          <a:xfrm>
            <a:off x="8896351" y="44497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94" name="Text Box 52"/>
          <p:cNvSpPr txBox="1">
            <a:spLocks noChangeArrowheads="1"/>
          </p:cNvSpPr>
          <p:nvPr/>
        </p:nvSpPr>
        <p:spPr bwMode="auto">
          <a:xfrm>
            <a:off x="8896351" y="52752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95" name="Text Box 53"/>
          <p:cNvSpPr txBox="1">
            <a:spLocks noChangeArrowheads="1"/>
          </p:cNvSpPr>
          <p:nvPr/>
        </p:nvSpPr>
        <p:spPr bwMode="auto">
          <a:xfrm>
            <a:off x="6381750" y="250983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6" name="Text Box 54"/>
          <p:cNvSpPr txBox="1">
            <a:spLocks noChangeArrowheads="1"/>
          </p:cNvSpPr>
          <p:nvPr/>
        </p:nvSpPr>
        <p:spPr bwMode="auto">
          <a:xfrm>
            <a:off x="6226175" y="48815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97" name="Text Box 55"/>
          <p:cNvSpPr txBox="1">
            <a:spLocks noChangeArrowheads="1"/>
          </p:cNvSpPr>
          <p:nvPr/>
        </p:nvSpPr>
        <p:spPr bwMode="auto">
          <a:xfrm>
            <a:off x="6226175" y="27289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198" name="Text Box 56"/>
          <p:cNvSpPr txBox="1">
            <a:spLocks noChangeArrowheads="1"/>
          </p:cNvSpPr>
          <p:nvPr/>
        </p:nvSpPr>
        <p:spPr bwMode="auto">
          <a:xfrm>
            <a:off x="6370638" y="464185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199" name="Text Box 57"/>
          <p:cNvSpPr txBox="1">
            <a:spLocks noChangeArrowheads="1"/>
          </p:cNvSpPr>
          <p:nvPr/>
        </p:nvSpPr>
        <p:spPr bwMode="auto">
          <a:xfrm>
            <a:off x="6215063" y="176688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00" name="Text Box 58"/>
          <p:cNvSpPr txBox="1">
            <a:spLocks noChangeArrowheads="1"/>
          </p:cNvSpPr>
          <p:nvPr/>
        </p:nvSpPr>
        <p:spPr bwMode="auto">
          <a:xfrm>
            <a:off x="8891589" y="204946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01" name="Group 59"/>
          <p:cNvGrpSpPr>
            <a:grpSpLocks/>
          </p:cNvGrpSpPr>
          <p:nvPr/>
        </p:nvGrpSpPr>
        <p:grpSpPr bwMode="auto">
          <a:xfrm>
            <a:off x="7431088" y="1836738"/>
            <a:ext cx="1471612" cy="512762"/>
            <a:chOff x="850" y="1159"/>
            <a:chExt cx="927" cy="323"/>
          </a:xfrm>
        </p:grpSpPr>
        <p:sp>
          <p:nvSpPr>
            <p:cNvPr id="202" name="Line 6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3" name="Text Box 6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4" name="Group 62"/>
          <p:cNvGrpSpPr>
            <a:grpSpLocks/>
          </p:cNvGrpSpPr>
          <p:nvPr/>
        </p:nvGrpSpPr>
        <p:grpSpPr bwMode="auto">
          <a:xfrm>
            <a:off x="7424738" y="4851401"/>
            <a:ext cx="1471612" cy="487363"/>
            <a:chOff x="846" y="2253"/>
            <a:chExt cx="927" cy="307"/>
          </a:xfrm>
        </p:grpSpPr>
        <p:sp>
          <p:nvSpPr>
            <p:cNvPr id="205" name="Line 6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6" name="Text Box 6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07" name="Group 68"/>
          <p:cNvGrpSpPr>
            <a:grpSpLocks/>
          </p:cNvGrpSpPr>
          <p:nvPr/>
        </p:nvGrpSpPr>
        <p:grpSpPr bwMode="auto">
          <a:xfrm>
            <a:off x="7424738" y="4454525"/>
            <a:ext cx="1471612" cy="471488"/>
            <a:chOff x="846" y="2003"/>
            <a:chExt cx="927" cy="297"/>
          </a:xfrm>
        </p:grpSpPr>
        <p:sp>
          <p:nvSpPr>
            <p:cNvPr id="208" name="Line 69"/>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9" name="Text Box 70"/>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210" name="Group 71"/>
          <p:cNvGrpSpPr>
            <a:grpSpLocks/>
          </p:cNvGrpSpPr>
          <p:nvPr/>
        </p:nvGrpSpPr>
        <p:grpSpPr bwMode="auto">
          <a:xfrm>
            <a:off x="7416801" y="2336801"/>
            <a:ext cx="1471613" cy="455613"/>
            <a:chOff x="841" y="1474"/>
            <a:chExt cx="927" cy="287"/>
          </a:xfrm>
        </p:grpSpPr>
        <p:sp>
          <p:nvSpPr>
            <p:cNvPr id="211" name="Line 72"/>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2" name="Text Box 73"/>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213" name="Group 74"/>
          <p:cNvGrpSpPr>
            <a:grpSpLocks/>
          </p:cNvGrpSpPr>
          <p:nvPr/>
        </p:nvGrpSpPr>
        <p:grpSpPr bwMode="auto">
          <a:xfrm>
            <a:off x="7410451" y="5302251"/>
            <a:ext cx="1471613" cy="466725"/>
            <a:chOff x="837" y="2537"/>
            <a:chExt cx="927" cy="294"/>
          </a:xfrm>
        </p:grpSpPr>
        <p:sp>
          <p:nvSpPr>
            <p:cNvPr id="214" name="Line 75"/>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5" name="Text Box 76"/>
            <p:cNvSpPr txBox="1">
              <a:spLocks noChangeArrowheads="1"/>
            </p:cNvSpPr>
            <p:nvPr/>
          </p:nvSpPr>
          <p:spPr bwMode="auto">
            <a:xfrm>
              <a:off x="1091" y="2537"/>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Tahoma" charset="0"/>
                </a:rPr>
                <a:t>ack0</a:t>
              </a:r>
            </a:p>
          </p:txBody>
        </p:sp>
      </p:grpSp>
      <p:sp>
        <p:nvSpPr>
          <p:cNvPr id="216" name="Text Box 78"/>
          <p:cNvSpPr txBox="1">
            <a:spLocks noChangeArrowheads="1"/>
          </p:cNvSpPr>
          <p:nvPr/>
        </p:nvSpPr>
        <p:spPr bwMode="auto">
          <a:xfrm>
            <a:off x="7389191" y="6019801"/>
            <a:ext cx="1901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dirty="0">
                <a:latin typeface="Tahoma" charset="0"/>
              </a:rPr>
              <a:t>(b) packet loss</a:t>
            </a:r>
          </a:p>
        </p:txBody>
      </p:sp>
      <p:grpSp>
        <p:nvGrpSpPr>
          <p:cNvPr id="217" name="Group 81"/>
          <p:cNvGrpSpPr>
            <a:grpSpLocks/>
          </p:cNvGrpSpPr>
          <p:nvPr/>
        </p:nvGrpSpPr>
        <p:grpSpPr bwMode="auto">
          <a:xfrm>
            <a:off x="7439025" y="2711450"/>
            <a:ext cx="1157288" cy="738188"/>
            <a:chOff x="3726" y="1687"/>
            <a:chExt cx="729" cy="465"/>
          </a:xfrm>
        </p:grpSpPr>
        <p:sp>
          <p:nvSpPr>
            <p:cNvPr id="218" name="Line 66"/>
            <p:cNvSpPr>
              <a:spLocks noChangeShapeType="1"/>
            </p:cNvSpPr>
            <p:nvPr/>
          </p:nvSpPr>
          <p:spPr bwMode="auto">
            <a:xfrm>
              <a:off x="3726" y="1780"/>
              <a:ext cx="548" cy="14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9" name="Text Box 67"/>
            <p:cNvSpPr txBox="1">
              <a:spLocks noChangeArrowheads="1"/>
            </p:cNvSpPr>
            <p:nvPr/>
          </p:nvSpPr>
          <p:spPr bwMode="auto">
            <a:xfrm>
              <a:off x="3965" y="1687"/>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sp>
          <p:nvSpPr>
            <p:cNvPr id="220" name="Text Box 79"/>
            <p:cNvSpPr txBox="1">
              <a:spLocks noChangeArrowheads="1"/>
            </p:cNvSpPr>
            <p:nvPr/>
          </p:nvSpPr>
          <p:spPr bwMode="auto">
            <a:xfrm>
              <a:off x="4185" y="1808"/>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221" name="Text Box 80"/>
            <p:cNvSpPr txBox="1">
              <a:spLocks noChangeArrowheads="1"/>
            </p:cNvSpPr>
            <p:nvPr/>
          </p:nvSpPr>
          <p:spPr bwMode="auto">
            <a:xfrm>
              <a:off x="4126" y="1940"/>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222" name="Group 86"/>
          <p:cNvGrpSpPr>
            <a:grpSpLocks/>
          </p:cNvGrpSpPr>
          <p:nvPr/>
        </p:nvGrpSpPr>
        <p:grpSpPr bwMode="auto">
          <a:xfrm>
            <a:off x="7319964" y="3014663"/>
            <a:ext cx="122237" cy="1033462"/>
            <a:chOff x="3651" y="1878"/>
            <a:chExt cx="78" cy="963"/>
          </a:xfrm>
        </p:grpSpPr>
        <p:sp>
          <p:nvSpPr>
            <p:cNvPr id="223" name="Line 82"/>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4" name="Line 8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 name="Line 8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26" name="Group 88"/>
          <p:cNvGrpSpPr>
            <a:grpSpLocks/>
          </p:cNvGrpSpPr>
          <p:nvPr/>
        </p:nvGrpSpPr>
        <p:grpSpPr bwMode="auto">
          <a:xfrm>
            <a:off x="7448551" y="4003676"/>
            <a:ext cx="1471613" cy="504825"/>
            <a:chOff x="855" y="1710"/>
            <a:chExt cx="927" cy="318"/>
          </a:xfrm>
        </p:grpSpPr>
        <p:sp>
          <p:nvSpPr>
            <p:cNvPr id="227" name="Line 89"/>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8" name="Text Box 90"/>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229" name="Group 92"/>
          <p:cNvGrpSpPr>
            <a:grpSpLocks/>
          </p:cNvGrpSpPr>
          <p:nvPr/>
        </p:nvGrpSpPr>
        <p:grpSpPr bwMode="auto">
          <a:xfrm>
            <a:off x="6016625" y="3627439"/>
            <a:ext cx="1377950" cy="731837"/>
            <a:chOff x="2802" y="2348"/>
            <a:chExt cx="868" cy="461"/>
          </a:xfrm>
        </p:grpSpPr>
        <p:pic>
          <p:nvPicPr>
            <p:cNvPr id="230" name="Picture 87"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 Box 9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Tree>
    <p:extLst>
      <p:ext uri="{BB962C8B-B14F-4D97-AF65-F5344CB8AC3E}">
        <p14:creationId xmlns:p14="http://schemas.microsoft.com/office/powerpoint/2010/main" val="3842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wipe(left)">
                                      <p:cBhvr>
                                        <p:cTn id="19" dur="500"/>
                                        <p:tgtEl>
                                          <p:spTgt spid="169"/>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168">
                                            <p:txEl>
                                              <p:pRg st="0" end="0"/>
                                            </p:txEl>
                                          </p:spTgt>
                                        </p:tgtEl>
                                        <p:attrNameLst>
                                          <p:attrName>style.visibility</p:attrName>
                                        </p:attrNameLst>
                                      </p:cBhvr>
                                      <p:to>
                                        <p:strVal val="visible"/>
                                      </p:to>
                                    </p:set>
                                    <p:animEffect transition="in" filter="dissolve">
                                      <p:cBhvr>
                                        <p:cTn id="23" dur="500"/>
                                        <p:tgtEl>
                                          <p:spTgt spid="16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dissolve">
                                      <p:cBhvr>
                                        <p:cTn id="28" dur="500"/>
                                        <p:tgtEl>
                                          <p:spTgt spid="16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right)">
                                      <p:cBhvr>
                                        <p:cTn id="32" dur="500"/>
                                        <p:tgtEl>
                                          <p:spTgt spid="181"/>
                                        </p:tgtEl>
                                      </p:cBhvr>
                                    </p:animEffect>
                                  </p:childTnLst>
                                </p:cTn>
                              </p:par>
                            </p:childTnLst>
                          </p:cTn>
                        </p:par>
                        <p:par>
                          <p:cTn id="33" fill="hold">
                            <p:stCondLst>
                              <p:cond delay="1000"/>
                            </p:stCondLst>
                            <p:childTnLst>
                              <p:par>
                                <p:cTn id="34" presetID="9" presetClass="entr" presetSubtype="0" fill="hold" grpId="0" nodeType="after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dissolve">
                                      <p:cBhvr>
                                        <p:cTn id="36" dur="500"/>
                                        <p:tgtEl>
                                          <p:spTgt spid="16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5"/>
                                        </p:tgtEl>
                                        <p:attrNameLst>
                                          <p:attrName>style.visibility</p:attrName>
                                        </p:attrNameLst>
                                      </p:cBhvr>
                                      <p:to>
                                        <p:strVal val="visible"/>
                                      </p:to>
                                    </p:set>
                                    <p:animEffect transition="in" filter="dissolve">
                                      <p:cBhvr>
                                        <p:cTn id="41" dur="500"/>
                                        <p:tgtEl>
                                          <p:spTgt spid="16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wipe(left)">
                                      <p:cBhvr>
                                        <p:cTn id="45" dur="500"/>
                                        <p:tgtEl>
                                          <p:spTgt spid="175"/>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58">
                                            <p:txEl>
                                              <p:pRg st="0" end="0"/>
                                            </p:txEl>
                                          </p:spTgt>
                                        </p:tgtEl>
                                        <p:attrNameLst>
                                          <p:attrName>style.visibility</p:attrName>
                                        </p:attrNameLst>
                                      </p:cBhvr>
                                      <p:to>
                                        <p:strVal val="visible"/>
                                      </p:to>
                                    </p:set>
                                    <p:animEffect transition="in" filter="dissolve">
                                      <p:cBhvr>
                                        <p:cTn id="49" dur="500"/>
                                        <p:tgtEl>
                                          <p:spTgt spid="158">
                                            <p:txEl>
                                              <p:pRg st="0" end="0"/>
                                            </p:txEl>
                                          </p:spTgt>
                                        </p:tgtEl>
                                      </p:cBhvr>
                                    </p:animEffect>
                                  </p:childTnLst>
                                </p:cTn>
                              </p:par>
                            </p:childTnLst>
                          </p:cTn>
                        </p:par>
                        <p:par>
                          <p:cTn id="50" fill="hold">
                            <p:stCondLst>
                              <p:cond delay="1500"/>
                            </p:stCondLst>
                            <p:childTnLst>
                              <p:par>
                                <p:cTn id="51" presetID="9" presetClass="entr" presetSubtype="0" fill="hold" grpId="0" nodeType="afterEffect">
                                  <p:stCondLst>
                                    <p:cond delay="0"/>
                                  </p:stCondLst>
                                  <p:childTnLst>
                                    <p:set>
                                      <p:cBhvr>
                                        <p:cTn id="52" dur="1" fill="hold">
                                          <p:stCondLst>
                                            <p:cond delay="0"/>
                                          </p:stCondLst>
                                        </p:cTn>
                                        <p:tgtEl>
                                          <p:spTgt spid="161"/>
                                        </p:tgtEl>
                                        <p:attrNameLst>
                                          <p:attrName>style.visibility</p:attrName>
                                        </p:attrNameLst>
                                      </p:cBhvr>
                                      <p:to>
                                        <p:strVal val="visible"/>
                                      </p:to>
                                    </p:set>
                                    <p:animEffect transition="in" filter="dissolve">
                                      <p:cBhvr>
                                        <p:cTn id="53" dur="500"/>
                                        <p:tgtEl>
                                          <p:spTgt spid="161"/>
                                        </p:tgtEl>
                                      </p:cBhvr>
                                    </p:animEffect>
                                  </p:childTnLst>
                                </p:cTn>
                              </p:par>
                            </p:childTnLst>
                          </p:cTn>
                        </p:par>
                        <p:par>
                          <p:cTn id="54" fill="hold">
                            <p:stCondLst>
                              <p:cond delay="2000"/>
                            </p:stCondLst>
                            <p:childTnLst>
                              <p:par>
                                <p:cTn id="55" presetID="22" presetClass="entr" presetSubtype="2" fill="hold" nodeType="after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wipe(right)">
                                      <p:cBhvr>
                                        <p:cTn id="57" dur="500"/>
                                        <p:tgtEl>
                                          <p:spTgt spid="178"/>
                                        </p:tgtEl>
                                      </p:cBhvr>
                                    </p:animEffect>
                                  </p:childTnLst>
                                </p:cTn>
                              </p:par>
                            </p:childTnLst>
                          </p:cTn>
                        </p:par>
                        <p:par>
                          <p:cTn id="58" fill="hold">
                            <p:stCondLst>
                              <p:cond delay="2500"/>
                            </p:stCondLst>
                            <p:childTnLst>
                              <p:par>
                                <p:cTn id="59" presetID="9" presetClass="entr" presetSubtype="0" fill="hold" grpId="0" nodeType="after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dissolve">
                                      <p:cBhvr>
                                        <p:cTn id="61" dur="500"/>
                                        <p:tgtEl>
                                          <p:spTgt spid="166"/>
                                        </p:tgtEl>
                                      </p:cBhvr>
                                    </p:animEffect>
                                  </p:childTnLst>
                                </p:cTn>
                              </p:par>
                            </p:childTnLst>
                          </p:cTn>
                        </p:par>
                        <p:par>
                          <p:cTn id="62" fill="hold">
                            <p:stCondLst>
                              <p:cond delay="3000"/>
                            </p:stCondLst>
                            <p:childTnLst>
                              <p:par>
                                <p:cTn id="63" presetID="9" presetClass="entr" presetSubtype="0" fill="hold" grpId="0" nodeType="afterEffect">
                                  <p:stCondLst>
                                    <p:cond delay="0"/>
                                  </p:stCondLst>
                                  <p:childTnLst>
                                    <p:set>
                                      <p:cBhvr>
                                        <p:cTn id="64" dur="1" fill="hold">
                                          <p:stCondLst>
                                            <p:cond delay="0"/>
                                          </p:stCondLst>
                                        </p:cTn>
                                        <p:tgtEl>
                                          <p:spTgt spid="164"/>
                                        </p:tgtEl>
                                        <p:attrNameLst>
                                          <p:attrName>style.visibility</p:attrName>
                                        </p:attrNameLst>
                                      </p:cBhvr>
                                      <p:to>
                                        <p:strVal val="visible"/>
                                      </p:to>
                                    </p:set>
                                    <p:animEffect transition="in" filter="dissolve">
                                      <p:cBhvr>
                                        <p:cTn id="65" dur="500"/>
                                        <p:tgtEl>
                                          <p:spTgt spid="164"/>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wipe(left)">
                                      <p:cBhvr>
                                        <p:cTn id="69" dur="500"/>
                                        <p:tgtEl>
                                          <p:spTgt spid="172"/>
                                        </p:tgtEl>
                                      </p:cBhvr>
                                    </p:animEffect>
                                  </p:childTnLst>
                                </p:cTn>
                              </p:par>
                            </p:childTnLst>
                          </p:cTn>
                        </p:par>
                        <p:par>
                          <p:cTn id="70" fill="hold">
                            <p:stCondLst>
                              <p:cond delay="4000"/>
                            </p:stCondLst>
                            <p:childTnLst>
                              <p:par>
                                <p:cTn id="71" presetID="9" presetClass="entr" presetSubtype="0" fill="hold" grpId="0" nodeType="after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dissolve">
                                      <p:cBhvr>
                                        <p:cTn id="73" dur="500"/>
                                        <p:tgtEl>
                                          <p:spTgt spid="159"/>
                                        </p:tgtEl>
                                      </p:cBhvr>
                                    </p:animEffect>
                                  </p:childTnLst>
                                </p:cTn>
                              </p:par>
                            </p:childTnLst>
                          </p:cTn>
                        </p:par>
                        <p:par>
                          <p:cTn id="74" fill="hold">
                            <p:stCondLst>
                              <p:cond delay="4500"/>
                            </p:stCondLst>
                            <p:childTnLst>
                              <p:par>
                                <p:cTn id="75" presetID="9" presetClass="entr" presetSubtype="0" fill="hold" nodeType="afterEffect">
                                  <p:stCondLst>
                                    <p:cond delay="0"/>
                                  </p:stCondLst>
                                  <p:childTnLst>
                                    <p:set>
                                      <p:cBhvr>
                                        <p:cTn id="76" dur="1" fill="hold">
                                          <p:stCondLst>
                                            <p:cond delay="0"/>
                                          </p:stCondLst>
                                        </p:cTn>
                                        <p:tgtEl>
                                          <p:spTgt spid="162">
                                            <p:txEl>
                                              <p:pRg st="0" end="0"/>
                                            </p:txEl>
                                          </p:spTgt>
                                        </p:tgtEl>
                                        <p:attrNameLst>
                                          <p:attrName>style.visibility</p:attrName>
                                        </p:attrNameLst>
                                      </p:cBhvr>
                                      <p:to>
                                        <p:strVal val="visible"/>
                                      </p:to>
                                    </p:set>
                                    <p:animEffect transition="in" filter="dissolve">
                                      <p:cBhvr>
                                        <p:cTn id="77" dur="500"/>
                                        <p:tgtEl>
                                          <p:spTgt spid="162">
                                            <p:txEl>
                                              <p:pRg st="0" end="0"/>
                                            </p:txEl>
                                          </p:spTgt>
                                        </p:tgtEl>
                                      </p:cBhvr>
                                    </p:animEffect>
                                  </p:childTnLst>
                                </p:cTn>
                              </p:par>
                            </p:childTnLst>
                          </p:cTn>
                        </p:par>
                        <p:par>
                          <p:cTn id="78" fill="hold">
                            <p:stCondLst>
                              <p:cond delay="5000"/>
                            </p:stCondLst>
                            <p:childTnLst>
                              <p:par>
                                <p:cTn id="79" presetID="22" presetClass="entr" presetSubtype="2" fill="hold" nodeType="afterEffect">
                                  <p:stCondLst>
                                    <p:cond delay="0"/>
                                  </p:stCondLst>
                                  <p:childTnLst>
                                    <p:set>
                                      <p:cBhvr>
                                        <p:cTn id="80" dur="1" fill="hold">
                                          <p:stCondLst>
                                            <p:cond delay="0"/>
                                          </p:stCondLst>
                                        </p:cTn>
                                        <p:tgtEl>
                                          <p:spTgt spid="184"/>
                                        </p:tgtEl>
                                        <p:attrNameLst>
                                          <p:attrName>style.visibility</p:attrName>
                                        </p:attrNameLst>
                                      </p:cBhvr>
                                      <p:to>
                                        <p:strVal val="visible"/>
                                      </p:to>
                                    </p:set>
                                    <p:animEffect transition="in" filter="wipe(right)">
                                      <p:cBhvr>
                                        <p:cTn id="81" dur="500"/>
                                        <p:tgtEl>
                                          <p:spTgt spid="18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8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1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9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01"/>
                                        </p:tgtEl>
                                        <p:attrNameLst>
                                          <p:attrName>style.visibility</p:attrName>
                                        </p:attrNameLst>
                                      </p:cBhvr>
                                      <p:to>
                                        <p:strVal val="visible"/>
                                      </p:to>
                                    </p:set>
                                    <p:animEffect transition="in" filter="wipe(left)">
                                      <p:cBhvr>
                                        <p:cTn id="98" dur="500"/>
                                        <p:tgtEl>
                                          <p:spTgt spid="201"/>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200">
                                            <p:txEl>
                                              <p:pRg st="0" end="0"/>
                                            </p:txEl>
                                          </p:spTgt>
                                        </p:tgtEl>
                                        <p:attrNameLst>
                                          <p:attrName>style.visibility</p:attrName>
                                        </p:attrNameLst>
                                      </p:cBhvr>
                                      <p:to>
                                        <p:strVal val="visible"/>
                                      </p:to>
                                    </p:set>
                                    <p:animEffect transition="in" filter="dissolve">
                                      <p:cBhvr>
                                        <p:cTn id="102" dur="500"/>
                                        <p:tgtEl>
                                          <p:spTgt spid="200">
                                            <p:txEl>
                                              <p:pRg st="0" end="0"/>
                                            </p:txEl>
                                          </p:spTgt>
                                        </p:tgtEl>
                                      </p:cBhvr>
                                    </p:animEffect>
                                  </p:childTnLst>
                                </p:cTn>
                              </p:par>
                            </p:childTnLst>
                          </p:cTn>
                        </p:par>
                        <p:par>
                          <p:cTn id="103" fill="hold">
                            <p:stCondLst>
                              <p:cond delay="1000"/>
                            </p:stCondLst>
                            <p:childTnLst>
                              <p:par>
                                <p:cTn id="104" presetID="9" presetClass="entr" presetSubtype="0" fill="hold" grpId="0" nodeType="afterEffect">
                                  <p:stCondLst>
                                    <p:cond delay="0"/>
                                  </p:stCondLst>
                                  <p:childTnLst>
                                    <p:set>
                                      <p:cBhvr>
                                        <p:cTn id="105" dur="1" fill="hold">
                                          <p:stCondLst>
                                            <p:cond delay="0"/>
                                          </p:stCondLst>
                                        </p:cTn>
                                        <p:tgtEl>
                                          <p:spTgt spid="192"/>
                                        </p:tgtEl>
                                        <p:attrNameLst>
                                          <p:attrName>style.visibility</p:attrName>
                                        </p:attrNameLst>
                                      </p:cBhvr>
                                      <p:to>
                                        <p:strVal val="visible"/>
                                      </p:to>
                                    </p:set>
                                    <p:animEffect transition="in" filter="dissolve">
                                      <p:cBhvr>
                                        <p:cTn id="106" dur="500"/>
                                        <p:tgtEl>
                                          <p:spTgt spid="192"/>
                                        </p:tgtEl>
                                      </p:cBhvr>
                                    </p:animEffect>
                                  </p:childTnLst>
                                </p:cTn>
                              </p:par>
                            </p:childTnLst>
                          </p:cTn>
                        </p:par>
                        <p:par>
                          <p:cTn id="107" fill="hold">
                            <p:stCondLst>
                              <p:cond delay="1500"/>
                            </p:stCondLst>
                            <p:childTnLst>
                              <p:par>
                                <p:cTn id="108" presetID="22" presetClass="entr" presetSubtype="2" fill="hold" nodeType="afterEffect">
                                  <p:stCondLst>
                                    <p:cond delay="0"/>
                                  </p:stCondLst>
                                  <p:childTnLst>
                                    <p:set>
                                      <p:cBhvr>
                                        <p:cTn id="109" dur="1" fill="hold">
                                          <p:stCondLst>
                                            <p:cond delay="0"/>
                                          </p:stCondLst>
                                        </p:cTn>
                                        <p:tgtEl>
                                          <p:spTgt spid="210"/>
                                        </p:tgtEl>
                                        <p:attrNameLst>
                                          <p:attrName>style.visibility</p:attrName>
                                        </p:attrNameLst>
                                      </p:cBhvr>
                                      <p:to>
                                        <p:strVal val="visible"/>
                                      </p:to>
                                    </p:set>
                                    <p:animEffect transition="in" filter="wipe(right)">
                                      <p:cBhvr>
                                        <p:cTn id="110" dur="500"/>
                                        <p:tgtEl>
                                          <p:spTgt spid="210"/>
                                        </p:tgtEl>
                                      </p:cBhvr>
                                    </p:animEffect>
                                  </p:childTnLst>
                                </p:cTn>
                              </p:par>
                            </p:childTnLst>
                          </p:cTn>
                        </p:par>
                        <p:par>
                          <p:cTn id="111" fill="hold">
                            <p:stCondLst>
                              <p:cond delay="2000"/>
                            </p:stCondLst>
                            <p:childTnLst>
                              <p:par>
                                <p:cTn id="112" presetID="9" presetClass="entr" presetSubtype="0" fill="hold" grpId="0" nodeType="afterEffect">
                                  <p:stCondLst>
                                    <p:cond delay="0"/>
                                  </p:stCondLst>
                                  <p:childTnLst>
                                    <p:set>
                                      <p:cBhvr>
                                        <p:cTn id="113" dur="1" fill="hold">
                                          <p:stCondLst>
                                            <p:cond delay="0"/>
                                          </p:stCondLst>
                                        </p:cTn>
                                        <p:tgtEl>
                                          <p:spTgt spid="195"/>
                                        </p:tgtEl>
                                        <p:attrNameLst>
                                          <p:attrName>style.visibility</p:attrName>
                                        </p:attrNameLst>
                                      </p:cBhvr>
                                      <p:to>
                                        <p:strVal val="visible"/>
                                      </p:to>
                                    </p:set>
                                    <p:animEffect transition="in" filter="dissolve">
                                      <p:cBhvr>
                                        <p:cTn id="114" dur="500"/>
                                        <p:tgtEl>
                                          <p:spTgt spid="195"/>
                                        </p:tgtEl>
                                      </p:cBhvr>
                                    </p:animEffect>
                                  </p:childTnLst>
                                </p:cTn>
                              </p:par>
                            </p:childTnLst>
                          </p:cTn>
                        </p:par>
                        <p:par>
                          <p:cTn id="115" fill="hold">
                            <p:stCondLst>
                              <p:cond delay="2500"/>
                            </p:stCondLst>
                            <p:childTnLst>
                              <p:par>
                                <p:cTn id="116" presetID="9" presetClass="entr" presetSubtype="0" fill="hold" grpId="0" nodeType="afterEffect">
                                  <p:stCondLst>
                                    <p:cond delay="0"/>
                                  </p:stCondLst>
                                  <p:childTnLst>
                                    <p:set>
                                      <p:cBhvr>
                                        <p:cTn id="117" dur="1" fill="hold">
                                          <p:stCondLst>
                                            <p:cond delay="0"/>
                                          </p:stCondLst>
                                        </p:cTn>
                                        <p:tgtEl>
                                          <p:spTgt spid="197"/>
                                        </p:tgtEl>
                                        <p:attrNameLst>
                                          <p:attrName>style.visibility</p:attrName>
                                        </p:attrNameLst>
                                      </p:cBhvr>
                                      <p:to>
                                        <p:strVal val="visible"/>
                                      </p:to>
                                    </p:set>
                                    <p:animEffect transition="in" filter="dissolve">
                                      <p:cBhvr>
                                        <p:cTn id="118" dur="500"/>
                                        <p:tgtEl>
                                          <p:spTgt spid="197"/>
                                        </p:tgtEl>
                                      </p:cBhvr>
                                    </p:animEffect>
                                  </p:childTnLst>
                                </p:cTn>
                              </p:par>
                            </p:childTnLst>
                          </p:cTn>
                        </p:par>
                        <p:par>
                          <p:cTn id="119" fill="hold">
                            <p:stCondLst>
                              <p:cond delay="3000"/>
                            </p:stCondLst>
                            <p:childTnLst>
                              <p:par>
                                <p:cTn id="120" presetID="22" presetClass="entr" presetSubtype="8" fill="hold" nodeType="afterEffect">
                                  <p:stCondLst>
                                    <p:cond delay="0"/>
                                  </p:stCondLst>
                                  <p:childTnLst>
                                    <p:set>
                                      <p:cBhvr>
                                        <p:cTn id="121" dur="1" fill="hold">
                                          <p:stCondLst>
                                            <p:cond delay="0"/>
                                          </p:stCondLst>
                                        </p:cTn>
                                        <p:tgtEl>
                                          <p:spTgt spid="217"/>
                                        </p:tgtEl>
                                        <p:attrNameLst>
                                          <p:attrName>style.visibility</p:attrName>
                                        </p:attrNameLst>
                                      </p:cBhvr>
                                      <p:to>
                                        <p:strVal val="visible"/>
                                      </p:to>
                                    </p:set>
                                    <p:animEffect transition="in" filter="wipe(left)">
                                      <p:cBhvr>
                                        <p:cTn id="122" dur="500"/>
                                        <p:tgtEl>
                                          <p:spTgt spid="21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22"/>
                                        </p:tgtEl>
                                        <p:attrNameLst>
                                          <p:attrName>style.visibility</p:attrName>
                                        </p:attrNameLst>
                                      </p:cBhvr>
                                      <p:to>
                                        <p:strVal val="visible"/>
                                      </p:to>
                                    </p:set>
                                    <p:animEffect transition="in" filter="wipe(up)">
                                      <p:cBhvr>
                                        <p:cTn id="127" dur="1000"/>
                                        <p:tgtEl>
                                          <p:spTgt spid="222"/>
                                        </p:tgtEl>
                                      </p:cBhvr>
                                    </p:animEffect>
                                  </p:childTnLst>
                                </p:cTn>
                              </p:par>
                            </p:childTnLst>
                          </p:cTn>
                        </p:par>
                        <p:par>
                          <p:cTn id="128" fill="hold">
                            <p:stCondLst>
                              <p:cond delay="1000"/>
                            </p:stCondLst>
                            <p:childTnLst>
                              <p:par>
                                <p:cTn id="129" presetID="9" presetClass="entr" presetSubtype="0" fill="hold" nodeType="afterEffect">
                                  <p:stCondLst>
                                    <p:cond delay="0"/>
                                  </p:stCondLst>
                                  <p:childTnLst>
                                    <p:set>
                                      <p:cBhvr>
                                        <p:cTn id="130" dur="1" fill="hold">
                                          <p:stCondLst>
                                            <p:cond delay="0"/>
                                          </p:stCondLst>
                                        </p:cTn>
                                        <p:tgtEl>
                                          <p:spTgt spid="229"/>
                                        </p:tgtEl>
                                        <p:attrNameLst>
                                          <p:attrName>style.visibility</p:attrName>
                                        </p:attrNameLst>
                                      </p:cBhvr>
                                      <p:to>
                                        <p:strVal val="visible"/>
                                      </p:to>
                                    </p:set>
                                    <p:animEffect transition="in" filter="dissolve">
                                      <p:cBhvr>
                                        <p:cTn id="131" dur="500"/>
                                        <p:tgtEl>
                                          <p:spTgt spid="2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26"/>
                                        </p:tgtEl>
                                        <p:attrNameLst>
                                          <p:attrName>style.visibility</p:attrName>
                                        </p:attrNameLst>
                                      </p:cBhvr>
                                      <p:to>
                                        <p:strVal val="visible"/>
                                      </p:to>
                                    </p:set>
                                    <p:animEffect transition="in" filter="wipe(left)">
                                      <p:cBhvr>
                                        <p:cTn id="136" dur="500"/>
                                        <p:tgtEl>
                                          <p:spTgt spid="226"/>
                                        </p:tgtEl>
                                      </p:cBhvr>
                                    </p:animEffect>
                                  </p:childTnLst>
                                </p:cTn>
                              </p:par>
                            </p:childTnLst>
                          </p:cTn>
                        </p:par>
                        <p:par>
                          <p:cTn id="137" fill="hold">
                            <p:stCondLst>
                              <p:cond delay="500"/>
                            </p:stCondLst>
                            <p:childTnLst>
                              <p:par>
                                <p:cTn id="138" presetID="9" presetClass="entr" presetSubtype="0" fill="hold" nodeType="afterEffect">
                                  <p:stCondLst>
                                    <p:cond delay="0"/>
                                  </p:stCondLst>
                                  <p:childTnLst>
                                    <p:set>
                                      <p:cBhvr>
                                        <p:cTn id="139" dur="1" fill="hold">
                                          <p:stCondLst>
                                            <p:cond delay="0"/>
                                          </p:stCondLst>
                                        </p:cTn>
                                        <p:tgtEl>
                                          <p:spTgt spid="190">
                                            <p:txEl>
                                              <p:pRg st="0" end="0"/>
                                            </p:txEl>
                                          </p:spTgt>
                                        </p:tgtEl>
                                        <p:attrNameLst>
                                          <p:attrName>style.visibility</p:attrName>
                                        </p:attrNameLst>
                                      </p:cBhvr>
                                      <p:to>
                                        <p:strVal val="visible"/>
                                      </p:to>
                                    </p:set>
                                    <p:animEffect transition="in" filter="dissolve">
                                      <p:cBhvr>
                                        <p:cTn id="140" dur="500"/>
                                        <p:tgtEl>
                                          <p:spTgt spid="190">
                                            <p:txEl>
                                              <p:pRg st="0" end="0"/>
                                            </p:txEl>
                                          </p:spTgt>
                                        </p:tgtEl>
                                      </p:cBhvr>
                                    </p:animEffect>
                                  </p:childTnLst>
                                </p:cTn>
                              </p:par>
                            </p:childTnLst>
                          </p:cTn>
                        </p:par>
                        <p:par>
                          <p:cTn id="141" fill="hold">
                            <p:stCondLst>
                              <p:cond delay="1000"/>
                            </p:stCondLst>
                            <p:childTnLst>
                              <p:par>
                                <p:cTn id="142" presetID="9" presetClass="entr" presetSubtype="0" fill="hold" grpId="0" nodeType="afterEffect">
                                  <p:stCondLst>
                                    <p:cond delay="0"/>
                                  </p:stCondLst>
                                  <p:childTnLst>
                                    <p:set>
                                      <p:cBhvr>
                                        <p:cTn id="143" dur="1" fill="hold">
                                          <p:stCondLst>
                                            <p:cond delay="0"/>
                                          </p:stCondLst>
                                        </p:cTn>
                                        <p:tgtEl>
                                          <p:spTgt spid="193"/>
                                        </p:tgtEl>
                                        <p:attrNameLst>
                                          <p:attrName>style.visibility</p:attrName>
                                        </p:attrNameLst>
                                      </p:cBhvr>
                                      <p:to>
                                        <p:strVal val="visible"/>
                                      </p:to>
                                    </p:set>
                                    <p:animEffect transition="in" filter="dissolve">
                                      <p:cBhvr>
                                        <p:cTn id="144" dur="500"/>
                                        <p:tgtEl>
                                          <p:spTgt spid="193"/>
                                        </p:tgtEl>
                                      </p:cBhvr>
                                    </p:animEffect>
                                  </p:childTnLst>
                                </p:cTn>
                              </p:par>
                            </p:childTnLst>
                          </p:cTn>
                        </p:par>
                        <p:par>
                          <p:cTn id="145" fill="hold">
                            <p:stCondLst>
                              <p:cond delay="1500"/>
                            </p:stCondLst>
                            <p:childTnLst>
                              <p:par>
                                <p:cTn id="146" presetID="22" presetClass="entr" presetSubtype="2" fill="hold" nodeType="afterEffect">
                                  <p:stCondLst>
                                    <p:cond delay="0"/>
                                  </p:stCondLst>
                                  <p:childTnLst>
                                    <p:set>
                                      <p:cBhvr>
                                        <p:cTn id="147" dur="1" fill="hold">
                                          <p:stCondLst>
                                            <p:cond delay="0"/>
                                          </p:stCondLst>
                                        </p:cTn>
                                        <p:tgtEl>
                                          <p:spTgt spid="207"/>
                                        </p:tgtEl>
                                        <p:attrNameLst>
                                          <p:attrName>style.visibility</p:attrName>
                                        </p:attrNameLst>
                                      </p:cBhvr>
                                      <p:to>
                                        <p:strVal val="visible"/>
                                      </p:to>
                                    </p:set>
                                    <p:animEffect transition="in" filter="wipe(right)">
                                      <p:cBhvr>
                                        <p:cTn id="148" dur="500"/>
                                        <p:tgtEl>
                                          <p:spTgt spid="207"/>
                                        </p:tgtEl>
                                      </p:cBhvr>
                                    </p:animEffect>
                                  </p:childTnLst>
                                </p:cTn>
                              </p:par>
                            </p:childTnLst>
                          </p:cTn>
                        </p:par>
                        <p:par>
                          <p:cTn id="149" fill="hold">
                            <p:stCondLst>
                              <p:cond delay="2000"/>
                            </p:stCondLst>
                            <p:childTnLst>
                              <p:par>
                                <p:cTn id="150" presetID="9" presetClass="entr" presetSubtype="0" fill="hold" grpId="0" nodeType="afterEffect">
                                  <p:stCondLst>
                                    <p:cond delay="0"/>
                                  </p:stCondLst>
                                  <p:childTnLst>
                                    <p:set>
                                      <p:cBhvr>
                                        <p:cTn id="151" dur="1" fill="hold">
                                          <p:stCondLst>
                                            <p:cond delay="0"/>
                                          </p:stCondLst>
                                        </p:cTn>
                                        <p:tgtEl>
                                          <p:spTgt spid="198"/>
                                        </p:tgtEl>
                                        <p:attrNameLst>
                                          <p:attrName>style.visibility</p:attrName>
                                        </p:attrNameLst>
                                      </p:cBhvr>
                                      <p:to>
                                        <p:strVal val="visible"/>
                                      </p:to>
                                    </p:set>
                                    <p:animEffect transition="in" filter="dissolve">
                                      <p:cBhvr>
                                        <p:cTn id="152" dur="500"/>
                                        <p:tgtEl>
                                          <p:spTgt spid="198"/>
                                        </p:tgtEl>
                                      </p:cBhvr>
                                    </p:animEffect>
                                  </p:childTnLst>
                                </p:cTn>
                              </p:par>
                            </p:childTnLst>
                          </p:cTn>
                        </p:par>
                        <p:par>
                          <p:cTn id="153" fill="hold">
                            <p:stCondLst>
                              <p:cond delay="2500"/>
                            </p:stCondLst>
                            <p:childTnLst>
                              <p:par>
                                <p:cTn id="154" presetID="9" presetClass="entr" presetSubtype="0" fill="hold" grpId="0" nodeType="afterEffect">
                                  <p:stCondLst>
                                    <p:cond delay="0"/>
                                  </p:stCondLst>
                                  <p:childTnLst>
                                    <p:set>
                                      <p:cBhvr>
                                        <p:cTn id="155" dur="1" fill="hold">
                                          <p:stCondLst>
                                            <p:cond delay="0"/>
                                          </p:stCondLst>
                                        </p:cTn>
                                        <p:tgtEl>
                                          <p:spTgt spid="196"/>
                                        </p:tgtEl>
                                        <p:attrNameLst>
                                          <p:attrName>style.visibility</p:attrName>
                                        </p:attrNameLst>
                                      </p:cBhvr>
                                      <p:to>
                                        <p:strVal val="visible"/>
                                      </p:to>
                                    </p:set>
                                    <p:animEffect transition="in" filter="dissolve">
                                      <p:cBhvr>
                                        <p:cTn id="156" dur="500"/>
                                        <p:tgtEl>
                                          <p:spTgt spid="196"/>
                                        </p:tgtEl>
                                      </p:cBhvr>
                                    </p:animEffect>
                                  </p:childTnLst>
                                </p:cTn>
                              </p:par>
                            </p:childTnLst>
                          </p:cTn>
                        </p:par>
                        <p:par>
                          <p:cTn id="157" fill="hold">
                            <p:stCondLst>
                              <p:cond delay="3000"/>
                            </p:stCondLst>
                            <p:childTnLst>
                              <p:par>
                                <p:cTn id="158" presetID="22" presetClass="entr" presetSubtype="8" fill="hold" nodeType="afterEffect">
                                  <p:stCondLst>
                                    <p:cond delay="0"/>
                                  </p:stCondLst>
                                  <p:childTnLst>
                                    <p:set>
                                      <p:cBhvr>
                                        <p:cTn id="159" dur="1" fill="hold">
                                          <p:stCondLst>
                                            <p:cond delay="0"/>
                                          </p:stCondLst>
                                        </p:cTn>
                                        <p:tgtEl>
                                          <p:spTgt spid="204"/>
                                        </p:tgtEl>
                                        <p:attrNameLst>
                                          <p:attrName>style.visibility</p:attrName>
                                        </p:attrNameLst>
                                      </p:cBhvr>
                                      <p:to>
                                        <p:strVal val="visible"/>
                                      </p:to>
                                    </p:set>
                                    <p:animEffect transition="in" filter="wipe(left)">
                                      <p:cBhvr>
                                        <p:cTn id="160" dur="500"/>
                                        <p:tgtEl>
                                          <p:spTgt spid="204"/>
                                        </p:tgtEl>
                                      </p:cBhvr>
                                    </p:animEffect>
                                  </p:childTnLst>
                                </p:cTn>
                              </p:par>
                            </p:childTnLst>
                          </p:cTn>
                        </p:par>
                        <p:par>
                          <p:cTn id="161" fill="hold">
                            <p:stCondLst>
                              <p:cond delay="3500"/>
                            </p:stCondLst>
                            <p:childTnLst>
                              <p:par>
                                <p:cTn id="162" presetID="9" presetClass="entr" presetSubtype="0" fill="hold" grpId="0" nodeType="after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in" filter="dissolve">
                                      <p:cBhvr>
                                        <p:cTn id="164" dur="500"/>
                                        <p:tgtEl>
                                          <p:spTgt spid="191"/>
                                        </p:tgtEl>
                                      </p:cBhvr>
                                    </p:animEffect>
                                  </p:childTnLst>
                                </p:cTn>
                              </p:par>
                            </p:childTnLst>
                          </p:cTn>
                        </p:par>
                        <p:par>
                          <p:cTn id="165" fill="hold">
                            <p:stCondLst>
                              <p:cond delay="4000"/>
                            </p:stCondLst>
                            <p:childTnLst>
                              <p:par>
                                <p:cTn id="166" presetID="9" presetClass="entr" presetSubtype="0" fill="hold" nodeType="afterEffect">
                                  <p:stCondLst>
                                    <p:cond delay="0"/>
                                  </p:stCondLst>
                                  <p:childTnLst>
                                    <p:set>
                                      <p:cBhvr>
                                        <p:cTn id="167" dur="1" fill="hold">
                                          <p:stCondLst>
                                            <p:cond delay="0"/>
                                          </p:stCondLst>
                                        </p:cTn>
                                        <p:tgtEl>
                                          <p:spTgt spid="194">
                                            <p:txEl>
                                              <p:pRg st="0" end="0"/>
                                            </p:txEl>
                                          </p:spTgt>
                                        </p:tgtEl>
                                        <p:attrNameLst>
                                          <p:attrName>style.visibility</p:attrName>
                                        </p:attrNameLst>
                                      </p:cBhvr>
                                      <p:to>
                                        <p:strVal val="visible"/>
                                      </p:to>
                                    </p:set>
                                    <p:animEffect transition="in" filter="dissolve">
                                      <p:cBhvr>
                                        <p:cTn id="168" dur="500"/>
                                        <p:tgtEl>
                                          <p:spTgt spid="194">
                                            <p:txEl>
                                              <p:pRg st="0" end="0"/>
                                            </p:txEl>
                                          </p:spTgt>
                                        </p:tgtEl>
                                      </p:cBhvr>
                                    </p:animEffect>
                                  </p:childTnLst>
                                </p:cTn>
                              </p:par>
                            </p:childTnLst>
                          </p:cTn>
                        </p:par>
                        <p:par>
                          <p:cTn id="169" fill="hold">
                            <p:stCondLst>
                              <p:cond delay="4500"/>
                            </p:stCondLst>
                            <p:childTnLst>
                              <p:par>
                                <p:cTn id="170" presetID="22" presetClass="entr" presetSubtype="2" fill="hold" nodeType="afterEffect">
                                  <p:stCondLst>
                                    <p:cond delay="0"/>
                                  </p:stCondLst>
                                  <p:childTnLst>
                                    <p:set>
                                      <p:cBhvr>
                                        <p:cTn id="171" dur="1" fill="hold">
                                          <p:stCondLst>
                                            <p:cond delay="0"/>
                                          </p:stCondLst>
                                        </p:cTn>
                                        <p:tgtEl>
                                          <p:spTgt spid="213"/>
                                        </p:tgtEl>
                                        <p:attrNameLst>
                                          <p:attrName>style.visibility</p:attrName>
                                        </p:attrNameLst>
                                      </p:cBhvr>
                                      <p:to>
                                        <p:strVal val="visible"/>
                                      </p:to>
                                    </p:set>
                                    <p:animEffect transition="in" filter="wipe(right)">
                                      <p:cBhvr>
                                        <p:cTn id="17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9" grpId="0"/>
      <p:bldP spid="160" grpId="0"/>
      <p:bldP spid="161" grpId="0"/>
      <p:bldP spid="163" grpId="0"/>
      <p:bldP spid="164" grpId="0"/>
      <p:bldP spid="165" grpId="0"/>
      <p:bldP spid="166" grpId="0"/>
      <p:bldP spid="167" grpId="0"/>
      <p:bldP spid="187" grpId="0"/>
      <p:bldP spid="188" grpId="0"/>
      <p:bldP spid="189" grpId="0"/>
      <p:bldP spid="191" grpId="0"/>
      <p:bldP spid="192" grpId="0"/>
      <p:bldP spid="193" grpId="0"/>
      <p:bldP spid="195" grpId="0"/>
      <p:bldP spid="196" grpId="0"/>
      <p:bldP spid="197" grpId="0"/>
      <p:bldP spid="198" grpId="0"/>
      <p:bldP spid="199" grpId="0"/>
      <p:bldP spid="2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Rdt</a:t>
            </a:r>
            <a:r>
              <a:rPr lang="en-US" dirty="0"/>
              <a:t> 3.0 – </a:t>
            </a:r>
            <a:r>
              <a:rPr lang="en-US" dirty="0" err="1"/>
              <a:t>Cont</a:t>
            </a:r>
            <a:r>
              <a:rPr lang="is-IS"/>
              <a:t>…</a:t>
            </a:r>
            <a:endParaRPr lang="en-US" dirty="0"/>
          </a:p>
        </p:txBody>
      </p:sp>
      <p:sp>
        <p:nvSpPr>
          <p:cNvPr id="120" name="Content Placeholder 119">
            <a:extLst>
              <a:ext uri="{FF2B5EF4-FFF2-40B4-BE49-F238E27FC236}">
                <a16:creationId xmlns:a16="http://schemas.microsoft.com/office/drawing/2014/main" id="{FEBAF10B-D312-03D1-60FE-BB6B4E1C2ADA}"/>
              </a:ext>
            </a:extLst>
          </p:cNvPr>
          <p:cNvSpPr>
            <a:spLocks noGrp="1"/>
          </p:cNvSpPr>
          <p:nvPr>
            <p:ph idx="1"/>
          </p:nvPr>
        </p:nvSpPr>
        <p:spPr/>
        <p:txBody>
          <a:bodyPr/>
          <a:lstStyle/>
          <a:p>
            <a:endParaRPr lang="en-US" dirty="0"/>
          </a:p>
        </p:txBody>
      </p:sp>
      <p:sp>
        <p:nvSpPr>
          <p:cNvPr id="5" name="Text Box 6"/>
          <p:cNvSpPr txBox="1">
            <a:spLocks noChangeArrowheads="1"/>
          </p:cNvSpPr>
          <p:nvPr/>
        </p:nvSpPr>
        <p:spPr bwMode="auto">
          <a:xfrm>
            <a:off x="4587876" y="2713038"/>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 name="Text Box 9"/>
          <p:cNvSpPr txBox="1">
            <a:spLocks noChangeArrowheads="1"/>
          </p:cNvSpPr>
          <p:nvPr/>
        </p:nvSpPr>
        <p:spPr bwMode="auto">
          <a:xfrm>
            <a:off x="4587876" y="293846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7" name="Text Box 14"/>
          <p:cNvSpPr txBox="1">
            <a:spLocks noChangeArrowheads="1"/>
          </p:cNvSpPr>
          <p:nvPr/>
        </p:nvSpPr>
        <p:spPr bwMode="auto">
          <a:xfrm>
            <a:off x="4568825" y="4129088"/>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8" name="Group 23"/>
          <p:cNvGrpSpPr>
            <a:grpSpLocks/>
          </p:cNvGrpSpPr>
          <p:nvPr/>
        </p:nvGrpSpPr>
        <p:grpSpPr bwMode="auto">
          <a:xfrm>
            <a:off x="3119438" y="2486026"/>
            <a:ext cx="1471612" cy="504825"/>
            <a:chOff x="855" y="1710"/>
            <a:chExt cx="927" cy="318"/>
          </a:xfrm>
        </p:grpSpPr>
        <p:sp>
          <p:nvSpPr>
            <p:cNvPr id="9" name="Line 24"/>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 name="Text Box 25"/>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11" name="Text Box 36"/>
          <p:cNvSpPr txBox="1">
            <a:spLocks noChangeArrowheads="1"/>
          </p:cNvSpPr>
          <p:nvPr/>
        </p:nvSpPr>
        <p:spPr bwMode="auto">
          <a:xfrm>
            <a:off x="2132014" y="1104901"/>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12" name="Text Box 37"/>
          <p:cNvSpPr txBox="1">
            <a:spLocks noChangeArrowheads="1"/>
          </p:cNvSpPr>
          <p:nvPr/>
        </p:nvSpPr>
        <p:spPr bwMode="auto">
          <a:xfrm>
            <a:off x="4572001" y="110013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13" name="Text Box 38"/>
          <p:cNvSpPr txBox="1">
            <a:spLocks noChangeArrowheads="1"/>
          </p:cNvSpPr>
          <p:nvPr/>
        </p:nvSpPr>
        <p:spPr bwMode="auto">
          <a:xfrm>
            <a:off x="4584701" y="38608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14" name="Text Box 39"/>
          <p:cNvSpPr txBox="1">
            <a:spLocks noChangeArrowheads="1"/>
          </p:cNvSpPr>
          <p:nvPr/>
        </p:nvSpPr>
        <p:spPr bwMode="auto">
          <a:xfrm>
            <a:off x="4581526" y="485775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5" name="Text Box 40"/>
          <p:cNvSpPr txBox="1">
            <a:spLocks noChangeArrowheads="1"/>
          </p:cNvSpPr>
          <p:nvPr/>
        </p:nvSpPr>
        <p:spPr bwMode="auto">
          <a:xfrm>
            <a:off x="4578351" y="2038351"/>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6" name="Text Box 41"/>
          <p:cNvSpPr txBox="1">
            <a:spLocks noChangeArrowheads="1"/>
          </p:cNvSpPr>
          <p:nvPr/>
        </p:nvSpPr>
        <p:spPr bwMode="auto">
          <a:xfrm>
            <a:off x="4597401" y="428307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17" name="Text Box 42"/>
          <p:cNvSpPr txBox="1">
            <a:spLocks noChangeArrowheads="1"/>
          </p:cNvSpPr>
          <p:nvPr/>
        </p:nvSpPr>
        <p:spPr bwMode="auto">
          <a:xfrm>
            <a:off x="4575176" y="50530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8" name="Text Box 43"/>
          <p:cNvSpPr txBox="1">
            <a:spLocks noChangeArrowheads="1"/>
          </p:cNvSpPr>
          <p:nvPr/>
        </p:nvSpPr>
        <p:spPr bwMode="auto">
          <a:xfrm>
            <a:off x="2060575" y="22875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19" name="Text Box 44"/>
          <p:cNvSpPr txBox="1">
            <a:spLocks noChangeArrowheads="1"/>
          </p:cNvSpPr>
          <p:nvPr/>
        </p:nvSpPr>
        <p:spPr bwMode="auto">
          <a:xfrm>
            <a:off x="1905000" y="465931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20" name="Text Box 45"/>
          <p:cNvSpPr txBox="1">
            <a:spLocks noChangeArrowheads="1"/>
          </p:cNvSpPr>
          <p:nvPr/>
        </p:nvSpPr>
        <p:spPr bwMode="auto">
          <a:xfrm>
            <a:off x="1905000" y="2506663"/>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21" name="Text Box 46"/>
          <p:cNvSpPr txBox="1">
            <a:spLocks noChangeArrowheads="1"/>
          </p:cNvSpPr>
          <p:nvPr/>
        </p:nvSpPr>
        <p:spPr bwMode="auto">
          <a:xfrm>
            <a:off x="2049463" y="441960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sp>
        <p:nvSpPr>
          <p:cNvPr id="22" name="Text Box 47"/>
          <p:cNvSpPr txBox="1">
            <a:spLocks noChangeArrowheads="1"/>
          </p:cNvSpPr>
          <p:nvPr/>
        </p:nvSpPr>
        <p:spPr bwMode="auto">
          <a:xfrm>
            <a:off x="1893888" y="1544638"/>
            <a:ext cx="117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23" name="Text Box 48"/>
          <p:cNvSpPr txBox="1">
            <a:spLocks noChangeArrowheads="1"/>
          </p:cNvSpPr>
          <p:nvPr/>
        </p:nvSpPr>
        <p:spPr bwMode="auto">
          <a:xfrm>
            <a:off x="4570414" y="18272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24" name="Group 49"/>
          <p:cNvGrpSpPr>
            <a:grpSpLocks/>
          </p:cNvGrpSpPr>
          <p:nvPr/>
        </p:nvGrpSpPr>
        <p:grpSpPr bwMode="auto">
          <a:xfrm>
            <a:off x="3109913" y="1614488"/>
            <a:ext cx="1471612" cy="512762"/>
            <a:chOff x="850" y="1159"/>
            <a:chExt cx="927" cy="323"/>
          </a:xfrm>
        </p:grpSpPr>
        <p:sp>
          <p:nvSpPr>
            <p:cNvPr id="25" name="Line 50"/>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 name="Text Box 51"/>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27" name="Group 52"/>
          <p:cNvGrpSpPr>
            <a:grpSpLocks/>
          </p:cNvGrpSpPr>
          <p:nvPr/>
        </p:nvGrpSpPr>
        <p:grpSpPr bwMode="auto">
          <a:xfrm>
            <a:off x="3103563" y="4629151"/>
            <a:ext cx="1471612" cy="487363"/>
            <a:chOff x="846" y="2253"/>
            <a:chExt cx="927" cy="307"/>
          </a:xfrm>
        </p:grpSpPr>
        <p:sp>
          <p:nvSpPr>
            <p:cNvPr id="28" name="Line 53"/>
            <p:cNvSpPr>
              <a:spLocks noChangeShapeType="1"/>
            </p:cNvSpPr>
            <p:nvPr/>
          </p:nvSpPr>
          <p:spPr bwMode="auto">
            <a:xfrm>
              <a:off x="846" y="233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54"/>
            <p:cNvSpPr txBox="1">
              <a:spLocks noChangeArrowheads="1"/>
            </p:cNvSpPr>
            <p:nvPr/>
          </p:nvSpPr>
          <p:spPr bwMode="auto">
            <a:xfrm>
              <a:off x="1097" y="225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30" name="Group 55"/>
          <p:cNvGrpSpPr>
            <a:grpSpLocks/>
          </p:cNvGrpSpPr>
          <p:nvPr/>
        </p:nvGrpSpPr>
        <p:grpSpPr bwMode="auto">
          <a:xfrm>
            <a:off x="3103563" y="4232275"/>
            <a:ext cx="1471612" cy="471488"/>
            <a:chOff x="846" y="2003"/>
            <a:chExt cx="927" cy="297"/>
          </a:xfrm>
        </p:grpSpPr>
        <p:sp>
          <p:nvSpPr>
            <p:cNvPr id="31" name="Line 56"/>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2" name="Text Box 57"/>
            <p:cNvSpPr txBox="1">
              <a:spLocks noChangeArrowheads="1"/>
            </p:cNvSpPr>
            <p:nvPr/>
          </p:nvSpPr>
          <p:spPr bwMode="auto">
            <a:xfrm>
              <a:off x="1092" y="2003"/>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33" name="Group 58"/>
          <p:cNvGrpSpPr>
            <a:grpSpLocks/>
          </p:cNvGrpSpPr>
          <p:nvPr/>
        </p:nvGrpSpPr>
        <p:grpSpPr bwMode="auto">
          <a:xfrm>
            <a:off x="3095626" y="2114551"/>
            <a:ext cx="1471613" cy="455613"/>
            <a:chOff x="841" y="1474"/>
            <a:chExt cx="927" cy="287"/>
          </a:xfrm>
        </p:grpSpPr>
        <p:sp>
          <p:nvSpPr>
            <p:cNvPr id="34" name="Line 59"/>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 name="Text Box 60"/>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36" name="Group 61"/>
          <p:cNvGrpSpPr>
            <a:grpSpLocks/>
          </p:cNvGrpSpPr>
          <p:nvPr/>
        </p:nvGrpSpPr>
        <p:grpSpPr bwMode="auto">
          <a:xfrm>
            <a:off x="3089276" y="5084763"/>
            <a:ext cx="1471613" cy="461962"/>
            <a:chOff x="837" y="2540"/>
            <a:chExt cx="927" cy="291"/>
          </a:xfrm>
        </p:grpSpPr>
        <p:sp>
          <p:nvSpPr>
            <p:cNvPr id="37" name="Line 62"/>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Text Box 63"/>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39" name="Text Box 64"/>
          <p:cNvSpPr txBox="1">
            <a:spLocks noChangeArrowheads="1"/>
          </p:cNvSpPr>
          <p:nvPr/>
        </p:nvSpPr>
        <p:spPr bwMode="auto">
          <a:xfrm>
            <a:off x="2798945" y="5797551"/>
            <a:ext cx="1571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dirty="0">
                <a:latin typeface="Tahoma" charset="0"/>
              </a:rPr>
              <a:t>(c) ACK loss</a:t>
            </a:r>
          </a:p>
        </p:txBody>
      </p:sp>
      <p:grpSp>
        <p:nvGrpSpPr>
          <p:cNvPr id="40" name="Group 81"/>
          <p:cNvGrpSpPr>
            <a:grpSpLocks/>
          </p:cNvGrpSpPr>
          <p:nvPr/>
        </p:nvGrpSpPr>
        <p:grpSpPr bwMode="auto">
          <a:xfrm>
            <a:off x="3375025" y="2886075"/>
            <a:ext cx="1212850" cy="719138"/>
            <a:chOff x="1324" y="1931"/>
            <a:chExt cx="764" cy="453"/>
          </a:xfrm>
        </p:grpSpPr>
        <p:sp>
          <p:nvSpPr>
            <p:cNvPr id="41" name="Line 27"/>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Text Box 28"/>
            <p:cNvSpPr txBox="1">
              <a:spLocks noChangeArrowheads="1"/>
            </p:cNvSpPr>
            <p:nvPr/>
          </p:nvSpPr>
          <p:spPr bwMode="auto">
            <a:xfrm>
              <a:off x="1456" y="19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43" name="Text Box 68"/>
            <p:cNvSpPr txBox="1">
              <a:spLocks noChangeArrowheads="1"/>
            </p:cNvSpPr>
            <p:nvPr/>
          </p:nvSpPr>
          <p:spPr bwMode="auto">
            <a:xfrm>
              <a:off x="1383" y="2040"/>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44" name="Text Box 69"/>
            <p:cNvSpPr txBox="1">
              <a:spLocks noChangeArrowheads="1"/>
            </p:cNvSpPr>
            <p:nvPr/>
          </p:nvSpPr>
          <p:spPr bwMode="auto">
            <a:xfrm>
              <a:off x="1324" y="2172"/>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grpSp>
      <p:grpSp>
        <p:nvGrpSpPr>
          <p:cNvPr id="45" name="Group 70"/>
          <p:cNvGrpSpPr>
            <a:grpSpLocks/>
          </p:cNvGrpSpPr>
          <p:nvPr/>
        </p:nvGrpSpPr>
        <p:grpSpPr bwMode="auto">
          <a:xfrm>
            <a:off x="2998789" y="2792413"/>
            <a:ext cx="122237" cy="1033462"/>
            <a:chOff x="3651" y="1878"/>
            <a:chExt cx="78" cy="963"/>
          </a:xfrm>
        </p:grpSpPr>
        <p:sp>
          <p:nvSpPr>
            <p:cNvPr id="46" name="Line 71"/>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72"/>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73"/>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9" name="Group 74"/>
          <p:cNvGrpSpPr>
            <a:grpSpLocks/>
          </p:cNvGrpSpPr>
          <p:nvPr/>
        </p:nvGrpSpPr>
        <p:grpSpPr bwMode="auto">
          <a:xfrm>
            <a:off x="3127376" y="3781426"/>
            <a:ext cx="1471613" cy="504825"/>
            <a:chOff x="855" y="1710"/>
            <a:chExt cx="927" cy="318"/>
          </a:xfrm>
        </p:grpSpPr>
        <p:sp>
          <p:nvSpPr>
            <p:cNvPr id="50" name="Line 75"/>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 name="Text Box 76"/>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52" name="Group 77"/>
          <p:cNvGrpSpPr>
            <a:grpSpLocks/>
          </p:cNvGrpSpPr>
          <p:nvPr/>
        </p:nvGrpSpPr>
        <p:grpSpPr bwMode="auto">
          <a:xfrm>
            <a:off x="1695450" y="3405189"/>
            <a:ext cx="1377950" cy="731837"/>
            <a:chOff x="2802" y="2348"/>
            <a:chExt cx="868" cy="461"/>
          </a:xfrm>
        </p:grpSpPr>
        <p:pic>
          <p:nvPicPr>
            <p:cNvPr id="53" name="Picture 78"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79"/>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sp>
        <p:nvSpPr>
          <p:cNvPr id="55" name="Text Box 82"/>
          <p:cNvSpPr txBox="1">
            <a:spLocks noChangeArrowheads="1"/>
          </p:cNvSpPr>
          <p:nvPr/>
        </p:nvSpPr>
        <p:spPr bwMode="auto">
          <a:xfrm>
            <a:off x="9290051" y="2374901"/>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56" name="Text Box 83"/>
          <p:cNvSpPr txBox="1">
            <a:spLocks noChangeArrowheads="1"/>
          </p:cNvSpPr>
          <p:nvPr/>
        </p:nvSpPr>
        <p:spPr bwMode="auto">
          <a:xfrm>
            <a:off x="9290051" y="2600326"/>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57" name="Text Box 84"/>
          <p:cNvSpPr txBox="1">
            <a:spLocks noChangeArrowheads="1"/>
          </p:cNvSpPr>
          <p:nvPr/>
        </p:nvSpPr>
        <p:spPr bwMode="auto">
          <a:xfrm>
            <a:off x="9251950" y="3810000"/>
            <a:ext cx="156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nvGrpSpPr>
          <p:cNvPr id="58" name="Group 85"/>
          <p:cNvGrpSpPr>
            <a:grpSpLocks/>
          </p:cNvGrpSpPr>
          <p:nvPr/>
        </p:nvGrpSpPr>
        <p:grpSpPr bwMode="auto">
          <a:xfrm>
            <a:off x="7821613" y="2147889"/>
            <a:ext cx="1471612" cy="504825"/>
            <a:chOff x="855" y="1710"/>
            <a:chExt cx="927" cy="318"/>
          </a:xfrm>
        </p:grpSpPr>
        <p:sp>
          <p:nvSpPr>
            <p:cNvPr id="59" name="Line 86"/>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0" name="Text Box 87"/>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sp>
        <p:nvSpPr>
          <p:cNvPr id="61" name="Text Box 88"/>
          <p:cNvSpPr txBox="1">
            <a:spLocks noChangeArrowheads="1"/>
          </p:cNvSpPr>
          <p:nvPr/>
        </p:nvSpPr>
        <p:spPr bwMode="auto">
          <a:xfrm>
            <a:off x="6834189" y="898526"/>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2" name="Text Box 89"/>
          <p:cNvSpPr txBox="1">
            <a:spLocks noChangeArrowheads="1"/>
          </p:cNvSpPr>
          <p:nvPr/>
        </p:nvSpPr>
        <p:spPr bwMode="auto">
          <a:xfrm>
            <a:off x="9274176" y="893763"/>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8000"/>
                </a:solidFill>
                <a:latin typeface="Tahoma" charset="0"/>
              </a:rPr>
              <a:t>receiver</a:t>
            </a:r>
          </a:p>
        </p:txBody>
      </p:sp>
      <p:sp>
        <p:nvSpPr>
          <p:cNvPr id="63" name="Text Box 90"/>
          <p:cNvSpPr txBox="1">
            <a:spLocks noChangeArrowheads="1"/>
          </p:cNvSpPr>
          <p:nvPr/>
        </p:nvSpPr>
        <p:spPr bwMode="auto">
          <a:xfrm>
            <a:off x="9267826" y="3541713"/>
            <a:ext cx="1000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pkt1</a:t>
            </a:r>
          </a:p>
        </p:txBody>
      </p:sp>
      <p:sp>
        <p:nvSpPr>
          <p:cNvPr id="64" name="Text Box 92"/>
          <p:cNvSpPr txBox="1">
            <a:spLocks noChangeArrowheads="1"/>
          </p:cNvSpPr>
          <p:nvPr/>
        </p:nvSpPr>
        <p:spPr bwMode="auto">
          <a:xfrm>
            <a:off x="9280526" y="17002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65" name="Text Box 95"/>
          <p:cNvSpPr txBox="1">
            <a:spLocks noChangeArrowheads="1"/>
          </p:cNvSpPr>
          <p:nvPr/>
        </p:nvSpPr>
        <p:spPr bwMode="auto">
          <a:xfrm>
            <a:off x="6762750" y="1949451"/>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ack0</a:t>
            </a:r>
          </a:p>
        </p:txBody>
      </p:sp>
      <p:sp>
        <p:nvSpPr>
          <p:cNvPr id="66" name="Text Box 97"/>
          <p:cNvSpPr txBox="1">
            <a:spLocks noChangeArrowheads="1"/>
          </p:cNvSpPr>
          <p:nvPr/>
        </p:nvSpPr>
        <p:spPr bwMode="auto">
          <a:xfrm>
            <a:off x="6607175" y="2168526"/>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pkt1</a:t>
            </a:r>
          </a:p>
        </p:txBody>
      </p:sp>
      <p:sp>
        <p:nvSpPr>
          <p:cNvPr id="67" name="Text Box 99"/>
          <p:cNvSpPr txBox="1">
            <a:spLocks noChangeArrowheads="1"/>
          </p:cNvSpPr>
          <p:nvPr/>
        </p:nvSpPr>
        <p:spPr bwMode="auto">
          <a:xfrm>
            <a:off x="6596063" y="1206501"/>
            <a:ext cx="1174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dirty="0">
                <a:latin typeface="Tahoma" charset="0"/>
              </a:rPr>
              <a:t>send pkt0</a:t>
            </a:r>
          </a:p>
        </p:txBody>
      </p:sp>
      <p:sp>
        <p:nvSpPr>
          <p:cNvPr id="68" name="Text Box 100"/>
          <p:cNvSpPr txBox="1">
            <a:spLocks noChangeArrowheads="1"/>
          </p:cNvSpPr>
          <p:nvPr/>
        </p:nvSpPr>
        <p:spPr bwMode="auto">
          <a:xfrm>
            <a:off x="9272589" y="1489076"/>
            <a:ext cx="1000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grpSp>
        <p:nvGrpSpPr>
          <p:cNvPr id="69" name="Group 101"/>
          <p:cNvGrpSpPr>
            <a:grpSpLocks/>
          </p:cNvGrpSpPr>
          <p:nvPr/>
        </p:nvGrpSpPr>
        <p:grpSpPr bwMode="auto">
          <a:xfrm>
            <a:off x="7812088" y="1276351"/>
            <a:ext cx="1471612" cy="512763"/>
            <a:chOff x="850" y="1159"/>
            <a:chExt cx="927" cy="323"/>
          </a:xfrm>
        </p:grpSpPr>
        <p:sp>
          <p:nvSpPr>
            <p:cNvPr id="70" name="Line 102"/>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 name="Text Box 103"/>
            <p:cNvSpPr txBox="1">
              <a:spLocks noChangeArrowheads="1"/>
            </p:cNvSpPr>
            <p:nvPr/>
          </p:nvSpPr>
          <p:spPr bwMode="auto">
            <a:xfrm>
              <a:off x="1100" y="1159"/>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72" name="Group 110"/>
          <p:cNvGrpSpPr>
            <a:grpSpLocks/>
          </p:cNvGrpSpPr>
          <p:nvPr/>
        </p:nvGrpSpPr>
        <p:grpSpPr bwMode="auto">
          <a:xfrm>
            <a:off x="7797801" y="1776413"/>
            <a:ext cx="1471613" cy="455612"/>
            <a:chOff x="841" y="1474"/>
            <a:chExt cx="927" cy="287"/>
          </a:xfrm>
        </p:grpSpPr>
        <p:sp>
          <p:nvSpPr>
            <p:cNvPr id="73" name="Line 111"/>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4" name="Text Box 112"/>
            <p:cNvSpPr txBox="1">
              <a:spLocks noChangeArrowheads="1"/>
            </p:cNvSpPr>
            <p:nvPr/>
          </p:nvSpPr>
          <p:spPr bwMode="auto">
            <a:xfrm>
              <a:off x="1089" y="1474"/>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sp>
        <p:nvSpPr>
          <p:cNvPr id="75" name="Text Box 116"/>
          <p:cNvSpPr txBox="1">
            <a:spLocks noChangeArrowheads="1"/>
          </p:cNvSpPr>
          <p:nvPr/>
        </p:nvSpPr>
        <p:spPr bwMode="auto">
          <a:xfrm>
            <a:off x="6850926" y="5764213"/>
            <a:ext cx="3071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dirty="0">
                <a:latin typeface="Tahoma" charset="0"/>
              </a:rPr>
              <a:t>(d) premature timeout / </a:t>
            </a:r>
          </a:p>
          <a:p>
            <a:pPr algn="ctr">
              <a:lnSpc>
                <a:spcPct val="100000"/>
              </a:lnSpc>
              <a:spcBef>
                <a:spcPct val="0"/>
              </a:spcBef>
              <a:buClrTx/>
              <a:buSzTx/>
              <a:buFontTx/>
              <a:buNone/>
            </a:pPr>
            <a:r>
              <a:rPr lang="en-US" altLang="en-US" sz="1800" b="1" dirty="0">
                <a:latin typeface="Tahoma" charset="0"/>
              </a:rPr>
              <a:t>delayed ACK</a:t>
            </a:r>
          </a:p>
        </p:txBody>
      </p:sp>
      <p:grpSp>
        <p:nvGrpSpPr>
          <p:cNvPr id="76" name="Group 122"/>
          <p:cNvGrpSpPr>
            <a:grpSpLocks/>
          </p:cNvGrpSpPr>
          <p:nvPr/>
        </p:nvGrpSpPr>
        <p:grpSpPr bwMode="auto">
          <a:xfrm>
            <a:off x="7700964" y="2454276"/>
            <a:ext cx="122237" cy="1033463"/>
            <a:chOff x="3651" y="1878"/>
            <a:chExt cx="78" cy="963"/>
          </a:xfrm>
        </p:grpSpPr>
        <p:sp>
          <p:nvSpPr>
            <p:cNvPr id="77" name="Line 123"/>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124"/>
            <p:cNvSpPr>
              <a:spLocks noChangeShapeType="1"/>
            </p:cNvSpPr>
            <p:nvPr/>
          </p:nvSpPr>
          <p:spPr bwMode="auto">
            <a:xfrm flipH="1">
              <a:off x="3651" y="1878"/>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125"/>
            <p:cNvSpPr>
              <a:spLocks noChangeShapeType="1"/>
            </p:cNvSpPr>
            <p:nvPr/>
          </p:nvSpPr>
          <p:spPr bwMode="auto">
            <a:xfrm flipH="1">
              <a:off x="3651" y="2841"/>
              <a:ext cx="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0" name="Group 126"/>
          <p:cNvGrpSpPr>
            <a:grpSpLocks/>
          </p:cNvGrpSpPr>
          <p:nvPr/>
        </p:nvGrpSpPr>
        <p:grpSpPr bwMode="auto">
          <a:xfrm>
            <a:off x="7829551" y="3443289"/>
            <a:ext cx="1471613" cy="504825"/>
            <a:chOff x="855" y="1710"/>
            <a:chExt cx="927" cy="318"/>
          </a:xfrm>
        </p:grpSpPr>
        <p:sp>
          <p:nvSpPr>
            <p:cNvPr id="81" name="Line 127"/>
            <p:cNvSpPr>
              <a:spLocks noChangeShapeType="1"/>
            </p:cNvSpPr>
            <p:nvPr/>
          </p:nvSpPr>
          <p:spPr bwMode="auto">
            <a:xfrm>
              <a:off x="855" y="1803"/>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 name="Text Box 128"/>
            <p:cNvSpPr txBox="1">
              <a:spLocks noChangeArrowheads="1"/>
            </p:cNvSpPr>
            <p:nvPr/>
          </p:nvSpPr>
          <p:spPr bwMode="auto">
            <a:xfrm>
              <a:off x="1094" y="171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pkt1</a:t>
              </a:r>
            </a:p>
          </p:txBody>
        </p:sp>
      </p:grpSp>
      <p:grpSp>
        <p:nvGrpSpPr>
          <p:cNvPr id="83" name="Group 129"/>
          <p:cNvGrpSpPr>
            <a:grpSpLocks/>
          </p:cNvGrpSpPr>
          <p:nvPr/>
        </p:nvGrpSpPr>
        <p:grpSpPr bwMode="auto">
          <a:xfrm>
            <a:off x="6397625" y="3067050"/>
            <a:ext cx="1377950" cy="731838"/>
            <a:chOff x="2802" y="2348"/>
            <a:chExt cx="868" cy="461"/>
          </a:xfrm>
        </p:grpSpPr>
        <p:pic>
          <p:nvPicPr>
            <p:cNvPr id="84" name="Picture 130"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 Box 131"/>
            <p:cNvSpPr txBox="1">
              <a:spLocks noChangeArrowheads="1"/>
            </p:cNvSpPr>
            <p:nvPr/>
          </p:nvSpPr>
          <p:spPr bwMode="auto">
            <a:xfrm>
              <a:off x="2802" y="2491"/>
              <a:ext cx="8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timeout</a:t>
              </a:r>
            </a:p>
            <a:p>
              <a:pPr algn="r">
                <a:lnSpc>
                  <a:spcPct val="75000"/>
                </a:lnSpc>
                <a:spcBef>
                  <a:spcPct val="0"/>
                </a:spcBef>
                <a:buClrTx/>
                <a:buSzTx/>
                <a:buFontTx/>
                <a:buNone/>
              </a:pPr>
              <a:r>
                <a:rPr lang="en-US" altLang="en-US" sz="1800">
                  <a:latin typeface="Tahoma" charset="0"/>
                </a:rPr>
                <a:t>resend pkt1</a:t>
              </a:r>
            </a:p>
          </p:txBody>
        </p:sp>
      </p:grpSp>
      <p:grpSp>
        <p:nvGrpSpPr>
          <p:cNvPr id="86" name="Group 133"/>
          <p:cNvGrpSpPr>
            <a:grpSpLocks/>
          </p:cNvGrpSpPr>
          <p:nvPr/>
        </p:nvGrpSpPr>
        <p:grpSpPr bwMode="auto">
          <a:xfrm>
            <a:off x="8218488" y="2706689"/>
            <a:ext cx="1071562" cy="752475"/>
            <a:chOff x="4081" y="1705"/>
            <a:chExt cx="703" cy="453"/>
          </a:xfrm>
        </p:grpSpPr>
        <p:sp>
          <p:nvSpPr>
            <p:cNvPr id="87" name="Line 118"/>
            <p:cNvSpPr>
              <a:spLocks noChangeShapeType="1"/>
            </p:cNvSpPr>
            <p:nvPr/>
          </p:nvSpPr>
          <p:spPr bwMode="auto">
            <a:xfrm flipH="1">
              <a:off x="4343" y="1705"/>
              <a:ext cx="441" cy="329"/>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Text Box 119"/>
            <p:cNvSpPr txBox="1">
              <a:spLocks noChangeArrowheads="1"/>
            </p:cNvSpPr>
            <p:nvPr/>
          </p:nvSpPr>
          <p:spPr bwMode="auto">
            <a:xfrm>
              <a:off x="4081" y="1794"/>
              <a:ext cx="43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sp>
          <p:nvSpPr>
            <p:cNvPr id="89" name="Line 132"/>
            <p:cNvSpPr>
              <a:spLocks noChangeShapeType="1"/>
            </p:cNvSpPr>
            <p:nvPr/>
          </p:nvSpPr>
          <p:spPr bwMode="auto">
            <a:xfrm flipH="1">
              <a:off x="4186" y="2047"/>
              <a:ext cx="146" cy="111"/>
            </a:xfrm>
            <a:prstGeom prst="line">
              <a:avLst/>
            </a:prstGeom>
            <a:noFill/>
            <a:ln w="28575">
              <a:solidFill>
                <a:srgbClr val="008000"/>
              </a:solidFill>
              <a:prstDash val="sysDot"/>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90" name="Line 136"/>
          <p:cNvSpPr>
            <a:spLocks noChangeShapeType="1"/>
          </p:cNvSpPr>
          <p:nvPr/>
        </p:nvSpPr>
        <p:spPr bwMode="auto">
          <a:xfrm flipH="1">
            <a:off x="7720014" y="3251201"/>
            <a:ext cx="909637" cy="7397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91" name="Group 153"/>
          <p:cNvGrpSpPr>
            <a:grpSpLocks/>
          </p:cNvGrpSpPr>
          <p:nvPr/>
        </p:nvGrpSpPr>
        <p:grpSpPr bwMode="auto">
          <a:xfrm>
            <a:off x="6588126" y="3738563"/>
            <a:ext cx="4227513" cy="1752600"/>
            <a:chOff x="3082" y="2355"/>
            <a:chExt cx="2663" cy="1104"/>
          </a:xfrm>
        </p:grpSpPr>
        <p:sp>
          <p:nvSpPr>
            <p:cNvPr id="92" name="Text Box 93"/>
            <p:cNvSpPr txBox="1">
              <a:spLocks noChangeArrowheads="1"/>
            </p:cNvSpPr>
            <p:nvPr/>
          </p:nvSpPr>
          <p:spPr bwMode="auto">
            <a:xfrm>
              <a:off x="4790" y="2491"/>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ack1</a:t>
              </a:r>
            </a:p>
          </p:txBody>
        </p:sp>
        <p:sp>
          <p:nvSpPr>
            <p:cNvPr id="93" name="Text Box 96"/>
            <p:cNvSpPr txBox="1">
              <a:spLocks noChangeArrowheads="1"/>
            </p:cNvSpPr>
            <p:nvPr/>
          </p:nvSpPr>
          <p:spPr bwMode="auto">
            <a:xfrm>
              <a:off x="3082" y="2842"/>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94" name="Text Box 98"/>
            <p:cNvSpPr txBox="1">
              <a:spLocks noChangeArrowheads="1"/>
            </p:cNvSpPr>
            <p:nvPr/>
          </p:nvSpPr>
          <p:spPr bwMode="auto">
            <a:xfrm>
              <a:off x="3155" y="2703"/>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nvGrpSpPr>
            <p:cNvPr id="95" name="Group 148"/>
            <p:cNvGrpSpPr>
              <a:grpSpLocks/>
            </p:cNvGrpSpPr>
            <p:nvPr/>
          </p:nvGrpSpPr>
          <p:grpSpPr bwMode="auto">
            <a:xfrm>
              <a:off x="3843" y="2895"/>
              <a:ext cx="927" cy="247"/>
              <a:chOff x="3849" y="2883"/>
              <a:chExt cx="927" cy="247"/>
            </a:xfrm>
          </p:grpSpPr>
          <p:sp>
            <p:nvSpPr>
              <p:cNvPr id="118" name="Line 105"/>
              <p:cNvSpPr>
                <a:spLocks noChangeShapeType="1"/>
              </p:cNvSpPr>
              <p:nvPr/>
            </p:nvSpPr>
            <p:spPr bwMode="auto">
              <a:xfrm>
                <a:off x="3849" y="2905"/>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9" name="Text Box 106"/>
              <p:cNvSpPr txBox="1">
                <a:spLocks noChangeArrowheads="1"/>
              </p:cNvSpPr>
              <p:nvPr/>
            </p:nvSpPr>
            <p:spPr bwMode="auto">
              <a:xfrm>
                <a:off x="4334" y="2883"/>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96" name="Group 150"/>
            <p:cNvGrpSpPr>
              <a:grpSpLocks/>
            </p:cNvGrpSpPr>
            <p:nvPr/>
          </p:nvGrpSpPr>
          <p:grpSpPr bwMode="auto">
            <a:xfrm>
              <a:off x="3873" y="2603"/>
              <a:ext cx="927" cy="261"/>
              <a:chOff x="2229" y="3431"/>
              <a:chExt cx="927" cy="261"/>
            </a:xfrm>
          </p:grpSpPr>
          <p:sp>
            <p:nvSpPr>
              <p:cNvPr id="116" name="Line 108"/>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7" name="Text Box 109"/>
              <p:cNvSpPr txBox="1">
                <a:spLocks noChangeArrowheads="1"/>
              </p:cNvSpPr>
              <p:nvPr/>
            </p:nvSpPr>
            <p:spPr bwMode="auto">
              <a:xfrm>
                <a:off x="2283" y="3431"/>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ack1</a:t>
                </a:r>
              </a:p>
            </p:txBody>
          </p:sp>
        </p:grpSp>
        <p:grpSp>
          <p:nvGrpSpPr>
            <p:cNvPr id="97" name="Group 113"/>
            <p:cNvGrpSpPr>
              <a:grpSpLocks/>
            </p:cNvGrpSpPr>
            <p:nvPr/>
          </p:nvGrpSpPr>
          <p:grpSpPr bwMode="auto">
            <a:xfrm>
              <a:off x="3840" y="3110"/>
              <a:ext cx="927" cy="291"/>
              <a:chOff x="837" y="2540"/>
              <a:chExt cx="927" cy="291"/>
            </a:xfrm>
          </p:grpSpPr>
          <p:sp>
            <p:nvSpPr>
              <p:cNvPr id="114" name="Line 114"/>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5" name="Text Box 115"/>
              <p:cNvSpPr txBox="1">
                <a:spLocks noChangeArrowheads="1"/>
              </p:cNvSpPr>
              <p:nvPr/>
            </p:nvSpPr>
            <p:spPr bwMode="auto">
              <a:xfrm>
                <a:off x="1086" y="2540"/>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98" name="Group 137"/>
            <p:cNvGrpSpPr>
              <a:grpSpLocks/>
            </p:cNvGrpSpPr>
            <p:nvPr/>
          </p:nvGrpSpPr>
          <p:grpSpPr bwMode="auto">
            <a:xfrm>
              <a:off x="3121" y="2355"/>
              <a:ext cx="740" cy="375"/>
              <a:chOff x="2839" y="3285"/>
              <a:chExt cx="740" cy="375"/>
            </a:xfrm>
          </p:grpSpPr>
          <p:sp>
            <p:nvSpPr>
              <p:cNvPr id="112" name="Text Box 134"/>
              <p:cNvSpPr txBox="1">
                <a:spLocks noChangeArrowheads="1"/>
              </p:cNvSpPr>
              <p:nvPr/>
            </p:nvSpPr>
            <p:spPr bwMode="auto">
              <a:xfrm>
                <a:off x="2839" y="3429"/>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pkt0</a:t>
                </a:r>
              </a:p>
            </p:txBody>
          </p:sp>
          <p:sp>
            <p:nvSpPr>
              <p:cNvPr id="113" name="Text Box 135"/>
              <p:cNvSpPr txBox="1">
                <a:spLocks noChangeArrowheads="1"/>
              </p:cNvSpPr>
              <p:nvPr/>
            </p:nvSpPr>
            <p:spPr bwMode="auto">
              <a:xfrm>
                <a:off x="2916" y="3285"/>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ack1</a:t>
                </a:r>
              </a:p>
            </p:txBody>
          </p:sp>
        </p:grpSp>
        <p:grpSp>
          <p:nvGrpSpPr>
            <p:cNvPr id="99" name="Group 138"/>
            <p:cNvGrpSpPr>
              <a:grpSpLocks/>
            </p:cNvGrpSpPr>
            <p:nvPr/>
          </p:nvGrpSpPr>
          <p:grpSpPr bwMode="auto">
            <a:xfrm>
              <a:off x="3817" y="2418"/>
              <a:ext cx="975" cy="359"/>
              <a:chOff x="850" y="1159"/>
              <a:chExt cx="927" cy="323"/>
            </a:xfrm>
          </p:grpSpPr>
          <p:sp>
            <p:nvSpPr>
              <p:cNvPr id="110" name="Line 139"/>
              <p:cNvSpPr>
                <a:spLocks noChangeShapeType="1"/>
              </p:cNvSpPr>
              <p:nvPr/>
            </p:nvSpPr>
            <p:spPr bwMode="auto">
              <a:xfrm>
                <a:off x="850" y="1257"/>
                <a:ext cx="927" cy="2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1" name="Text Box 140"/>
              <p:cNvSpPr txBox="1">
                <a:spLocks noChangeArrowheads="1"/>
              </p:cNvSpPr>
              <p:nvPr/>
            </p:nvSpPr>
            <p:spPr bwMode="auto">
              <a:xfrm>
                <a:off x="1109" y="1159"/>
                <a:ext cx="34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0099"/>
                    </a:solidFill>
                    <a:latin typeface="Arial" charset="0"/>
                  </a:rPr>
                  <a:t>pkt0</a:t>
                </a:r>
              </a:p>
            </p:txBody>
          </p:sp>
        </p:grpSp>
        <p:grpSp>
          <p:nvGrpSpPr>
            <p:cNvPr id="100" name="Group 142"/>
            <p:cNvGrpSpPr>
              <a:grpSpLocks/>
            </p:cNvGrpSpPr>
            <p:nvPr/>
          </p:nvGrpSpPr>
          <p:grpSpPr bwMode="auto">
            <a:xfrm>
              <a:off x="4782" y="2661"/>
              <a:ext cx="754" cy="354"/>
              <a:chOff x="4776" y="2967"/>
              <a:chExt cx="754" cy="354"/>
            </a:xfrm>
          </p:grpSpPr>
          <p:sp>
            <p:nvSpPr>
              <p:cNvPr id="108" name="Text Box 143"/>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9" name="Text Box 144"/>
              <p:cNvSpPr txBox="1">
                <a:spLocks noChangeArrowheads="1"/>
              </p:cNvSpPr>
              <p:nvPr/>
            </p:nvSpPr>
            <p:spPr bwMode="auto">
              <a:xfrm>
                <a:off x="4776" y="3090"/>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grpSp>
        <p:grpSp>
          <p:nvGrpSpPr>
            <p:cNvPr id="101" name="Group 149"/>
            <p:cNvGrpSpPr>
              <a:grpSpLocks/>
            </p:cNvGrpSpPr>
            <p:nvPr/>
          </p:nvGrpSpPr>
          <p:grpSpPr bwMode="auto">
            <a:xfrm>
              <a:off x="3840" y="2756"/>
              <a:ext cx="927" cy="309"/>
              <a:chOff x="3792" y="2738"/>
              <a:chExt cx="927" cy="309"/>
            </a:xfrm>
          </p:grpSpPr>
          <p:sp>
            <p:nvSpPr>
              <p:cNvPr id="106" name="Line 146"/>
              <p:cNvSpPr>
                <a:spLocks noChangeShapeType="1"/>
              </p:cNvSpPr>
              <p:nvPr/>
            </p:nvSpPr>
            <p:spPr bwMode="auto">
              <a:xfrm flipH="1">
                <a:off x="3792" y="2822"/>
                <a:ext cx="927" cy="2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7" name="Text Box 147"/>
              <p:cNvSpPr txBox="1">
                <a:spLocks noChangeArrowheads="1"/>
              </p:cNvSpPr>
              <p:nvPr/>
            </p:nvSpPr>
            <p:spPr bwMode="auto">
              <a:xfrm>
                <a:off x="4089" y="2738"/>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solidFill>
                      <a:srgbClr val="008000"/>
                    </a:solidFill>
                    <a:latin typeface="Arial" charset="0"/>
                  </a:rPr>
                  <a:t>ack0</a:t>
                </a:r>
              </a:p>
            </p:txBody>
          </p:sp>
        </p:grpSp>
        <p:grpSp>
          <p:nvGrpSpPr>
            <p:cNvPr id="102" name="Group 152"/>
            <p:cNvGrpSpPr>
              <a:grpSpLocks/>
            </p:cNvGrpSpPr>
            <p:nvPr/>
          </p:nvGrpSpPr>
          <p:grpSpPr bwMode="auto">
            <a:xfrm>
              <a:off x="4757" y="2967"/>
              <a:ext cx="988" cy="492"/>
              <a:chOff x="4757" y="2967"/>
              <a:chExt cx="988" cy="492"/>
            </a:xfrm>
          </p:grpSpPr>
          <p:sp>
            <p:nvSpPr>
              <p:cNvPr id="103" name="Text Box 91"/>
              <p:cNvSpPr txBox="1">
                <a:spLocks noChangeArrowheads="1"/>
              </p:cNvSpPr>
              <p:nvPr/>
            </p:nvSpPr>
            <p:spPr bwMode="auto">
              <a:xfrm>
                <a:off x="4780" y="2967"/>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rcv pkt0</a:t>
                </a:r>
              </a:p>
            </p:txBody>
          </p:sp>
          <p:sp>
            <p:nvSpPr>
              <p:cNvPr id="104" name="Text Box 94"/>
              <p:cNvSpPr txBox="1">
                <a:spLocks noChangeArrowheads="1"/>
              </p:cNvSpPr>
              <p:nvPr/>
            </p:nvSpPr>
            <p:spPr bwMode="auto">
              <a:xfrm>
                <a:off x="4782" y="3228"/>
                <a:ext cx="7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Tahoma" charset="0"/>
                  </a:rPr>
                  <a:t>send ack0</a:t>
                </a:r>
              </a:p>
            </p:txBody>
          </p:sp>
          <p:sp>
            <p:nvSpPr>
              <p:cNvPr id="105" name="Text Box 151"/>
              <p:cNvSpPr txBox="1">
                <a:spLocks noChangeArrowheads="1"/>
              </p:cNvSpPr>
              <p:nvPr/>
            </p:nvSpPr>
            <p:spPr bwMode="auto">
              <a:xfrm>
                <a:off x="4757" y="3128"/>
                <a:ext cx="9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(detect duplicate)</a:t>
                </a:r>
              </a:p>
            </p:txBody>
          </p:sp>
        </p:grpSp>
      </p:grpSp>
    </p:spTree>
    <p:extLst>
      <p:ext uri="{BB962C8B-B14F-4D97-AF65-F5344CB8AC3E}">
        <p14:creationId xmlns:p14="http://schemas.microsoft.com/office/powerpoint/2010/main" val="287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dissolve">
                                      <p:cBhvr>
                                        <p:cTn id="23" dur="500"/>
                                        <p:tgtEl>
                                          <p:spTgt spid="23">
                                            <p:txEl>
                                              <p:pRg st="0" end="0"/>
                                            </p:txEl>
                                          </p:spTgt>
                                        </p:tgtEl>
                                      </p:cBhvr>
                                    </p:animEffect>
                                  </p:childTnLst>
                                </p:cTn>
                              </p:par>
                            </p:childTnLst>
                          </p:cTn>
                        </p:par>
                        <p:par>
                          <p:cTn id="24" fill="hold">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right)">
                                      <p:cBhvr>
                                        <p:cTn id="31" dur="500"/>
                                        <p:tgtEl>
                                          <p:spTgt spid="33"/>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3500"/>
                            </p:stCondLst>
                            <p:childTnLst>
                              <p:par>
                                <p:cTn id="45" presetID="9" presetClass="entr" presetSubtype="0" fill="hold" nodeType="after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dissolve">
                                      <p:cBhvr>
                                        <p:cTn id="47" dur="500"/>
                                        <p:tgtEl>
                                          <p:spTgt spid="5">
                                            <p:txEl>
                                              <p:pRg st="0" end="0"/>
                                            </p:txEl>
                                          </p:spTgt>
                                        </p:tgtEl>
                                      </p:cBhvr>
                                    </p:animEffect>
                                  </p:childTnLst>
                                </p:cTn>
                              </p:par>
                            </p:childTnLst>
                          </p:cTn>
                        </p:par>
                        <p:par>
                          <p:cTn id="48" fill="hold">
                            <p:stCondLst>
                              <p:cond delay="4000"/>
                            </p:stCondLst>
                            <p:childTnLst>
                              <p:par>
                                <p:cTn id="49" presetID="9"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dissolve">
                                      <p:cBhvr>
                                        <p:cTn id="51" dur="500"/>
                                        <p:tgtEl>
                                          <p:spTgt spid="6"/>
                                        </p:tgtEl>
                                      </p:cBhvr>
                                    </p:animEffect>
                                  </p:childTnLst>
                                </p:cTn>
                              </p:par>
                            </p:childTnLst>
                          </p:cTn>
                        </p:par>
                        <p:par>
                          <p:cTn id="52" fill="hold">
                            <p:stCondLst>
                              <p:cond delay="4500"/>
                            </p:stCondLst>
                            <p:childTnLst>
                              <p:par>
                                <p:cTn id="53" presetID="22" presetClass="entr" presetSubtype="2"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righ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up)">
                                      <p:cBhvr>
                                        <p:cTn id="60" dur="1000"/>
                                        <p:tgtEl>
                                          <p:spTgt spid="45"/>
                                        </p:tgtEl>
                                      </p:cBhvr>
                                    </p:animEffect>
                                  </p:childTnLst>
                                </p:cTn>
                              </p:par>
                            </p:childTnLst>
                          </p:cTn>
                        </p:par>
                        <p:par>
                          <p:cTn id="61" fill="hold">
                            <p:stCondLst>
                              <p:cond delay="1000"/>
                            </p:stCondLst>
                            <p:childTnLst>
                              <p:par>
                                <p:cTn id="62" presetID="9"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dissolv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13">
                                            <p:txEl>
                                              <p:pRg st="0" end="0"/>
                                            </p:txEl>
                                          </p:spTgt>
                                        </p:tgtEl>
                                        <p:attrNameLst>
                                          <p:attrName>style.visibility</p:attrName>
                                        </p:attrNameLst>
                                      </p:cBhvr>
                                      <p:to>
                                        <p:strVal val="visible"/>
                                      </p:to>
                                    </p:set>
                                    <p:animEffect transition="in" filter="dissolve">
                                      <p:cBhvr>
                                        <p:cTn id="73" dur="500"/>
                                        <p:tgtEl>
                                          <p:spTgt spid="13">
                                            <p:txEl>
                                              <p:pRg st="0" end="0"/>
                                            </p:tx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dissolve">
                                      <p:cBhvr>
                                        <p:cTn id="76" dur="500"/>
                                        <p:tgtEl>
                                          <p:spTgt spid="7"/>
                                        </p:tgtEl>
                                      </p:cBhvr>
                                    </p:animEffect>
                                  </p:childTnLst>
                                </p:cTn>
                              </p:par>
                            </p:childTnLst>
                          </p:cTn>
                        </p:par>
                        <p:par>
                          <p:cTn id="77" fill="hold">
                            <p:stCondLst>
                              <p:cond delay="1000"/>
                            </p:stCondLst>
                            <p:childTnLst>
                              <p:par>
                                <p:cTn id="78" presetID="9"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dissolve">
                                      <p:cBhvr>
                                        <p:cTn id="80" dur="500"/>
                                        <p:tgtEl>
                                          <p:spTgt spid="16"/>
                                        </p:tgtEl>
                                      </p:cBhvr>
                                    </p:animEffect>
                                  </p:childTnLst>
                                </p:cTn>
                              </p:par>
                            </p:childTnLst>
                          </p:cTn>
                        </p:par>
                        <p:par>
                          <p:cTn id="81" fill="hold">
                            <p:stCondLst>
                              <p:cond delay="1500"/>
                            </p:stCondLst>
                            <p:childTnLst>
                              <p:par>
                                <p:cTn id="82" presetID="22" presetClass="entr" presetSubtype="2"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right)">
                                      <p:cBhvr>
                                        <p:cTn id="84" dur="500"/>
                                        <p:tgtEl>
                                          <p:spTgt spid="30"/>
                                        </p:tgtEl>
                                      </p:cBhvr>
                                    </p:animEffect>
                                  </p:childTnLst>
                                </p:cTn>
                              </p:par>
                            </p:childTnLst>
                          </p:cTn>
                        </p:par>
                        <p:par>
                          <p:cTn id="85" fill="hold">
                            <p:stCondLst>
                              <p:cond delay="2000"/>
                            </p:stCondLst>
                            <p:childTnLst>
                              <p:par>
                                <p:cTn id="86" presetID="9"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dissolve">
                                      <p:cBhvr>
                                        <p:cTn id="88" dur="500"/>
                                        <p:tgtEl>
                                          <p:spTgt spid="21"/>
                                        </p:tgtEl>
                                      </p:cBhvr>
                                    </p:animEffect>
                                  </p:childTnLst>
                                </p:cTn>
                              </p:par>
                            </p:childTnLst>
                          </p:cTn>
                        </p:par>
                        <p:par>
                          <p:cTn id="89" fill="hold">
                            <p:stCondLst>
                              <p:cond delay="2500"/>
                            </p:stCondLst>
                            <p:childTnLst>
                              <p:par>
                                <p:cTn id="90" presetID="9"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dissolve">
                                      <p:cBhvr>
                                        <p:cTn id="92" dur="500"/>
                                        <p:tgtEl>
                                          <p:spTgt spid="19"/>
                                        </p:tgtEl>
                                      </p:cBhvr>
                                    </p:animEffect>
                                  </p:childTnLst>
                                </p:cTn>
                              </p:par>
                            </p:childTnLst>
                          </p:cTn>
                        </p:par>
                        <p:par>
                          <p:cTn id="93" fill="hold">
                            <p:stCondLst>
                              <p:cond delay="3000"/>
                            </p:stCondLst>
                            <p:childTnLst>
                              <p:par>
                                <p:cTn id="94" presetID="22" presetClass="entr" presetSubtype="8" fill="hold"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wipe(left)">
                                      <p:cBhvr>
                                        <p:cTn id="96" dur="500"/>
                                        <p:tgtEl>
                                          <p:spTgt spid="27"/>
                                        </p:tgtEl>
                                      </p:cBhvr>
                                    </p:animEffect>
                                  </p:childTnLst>
                                </p:cTn>
                              </p:par>
                            </p:childTnLst>
                          </p:cTn>
                        </p:par>
                        <p:par>
                          <p:cTn id="97" fill="hold">
                            <p:stCondLst>
                              <p:cond delay="3500"/>
                            </p:stCondLst>
                            <p:childTnLst>
                              <p:par>
                                <p:cTn id="98" presetID="9" presetClass="entr" presetSubtype="0" fill="hold" grpId="0" nodeType="after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dissolve">
                                      <p:cBhvr>
                                        <p:cTn id="100" dur="500"/>
                                        <p:tgtEl>
                                          <p:spTgt spid="14"/>
                                        </p:tgtEl>
                                      </p:cBhvr>
                                    </p:animEffect>
                                  </p:childTnLst>
                                </p:cTn>
                              </p:par>
                            </p:childTnLst>
                          </p:cTn>
                        </p:par>
                        <p:par>
                          <p:cTn id="101" fill="hold">
                            <p:stCondLst>
                              <p:cond delay="4000"/>
                            </p:stCondLst>
                            <p:childTnLst>
                              <p:par>
                                <p:cTn id="102" presetID="9" presetClass="entr" presetSubtype="0" fill="hold" nodeType="after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dissolve">
                                      <p:cBhvr>
                                        <p:cTn id="104" dur="500"/>
                                        <p:tgtEl>
                                          <p:spTgt spid="17">
                                            <p:txEl>
                                              <p:pRg st="0" end="0"/>
                                            </p:txEl>
                                          </p:spTgt>
                                        </p:tgtEl>
                                      </p:cBhvr>
                                    </p:animEffect>
                                  </p:childTnLst>
                                </p:cTn>
                              </p:par>
                            </p:childTnLst>
                          </p:cTn>
                        </p:par>
                        <p:par>
                          <p:cTn id="105" fill="hold">
                            <p:stCondLst>
                              <p:cond delay="4500"/>
                            </p:stCondLst>
                            <p:childTnLst>
                              <p:par>
                                <p:cTn id="106" presetID="22" presetClass="entr" presetSubtype="2"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right)">
                                      <p:cBhvr>
                                        <p:cTn id="108" dur="500"/>
                                        <p:tgtEl>
                                          <p:spTgt spid="3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wipe(left)">
                                      <p:cBhvr>
                                        <p:cTn id="125" dur="500"/>
                                        <p:tgtEl>
                                          <p:spTgt spid="69"/>
                                        </p:tgtEl>
                                      </p:cBhvr>
                                    </p:animEffect>
                                  </p:childTnLst>
                                </p:cTn>
                              </p:par>
                            </p:childTnLst>
                          </p:cTn>
                        </p:par>
                        <p:par>
                          <p:cTn id="126" fill="hold">
                            <p:stCondLst>
                              <p:cond delay="500"/>
                            </p:stCondLst>
                            <p:childTnLst>
                              <p:par>
                                <p:cTn id="127" presetID="9" presetClass="entr" presetSubtype="0" fill="hold" nodeType="afterEffect">
                                  <p:stCondLst>
                                    <p:cond delay="0"/>
                                  </p:stCondLst>
                                  <p:childTnLst>
                                    <p:set>
                                      <p:cBhvr>
                                        <p:cTn id="128" dur="1" fill="hold">
                                          <p:stCondLst>
                                            <p:cond delay="0"/>
                                          </p:stCondLst>
                                        </p:cTn>
                                        <p:tgtEl>
                                          <p:spTgt spid="68">
                                            <p:txEl>
                                              <p:pRg st="0" end="0"/>
                                            </p:txEl>
                                          </p:spTgt>
                                        </p:tgtEl>
                                        <p:attrNameLst>
                                          <p:attrName>style.visibility</p:attrName>
                                        </p:attrNameLst>
                                      </p:cBhvr>
                                      <p:to>
                                        <p:strVal val="visible"/>
                                      </p:to>
                                    </p:set>
                                    <p:animEffect transition="in" filter="dissolve">
                                      <p:cBhvr>
                                        <p:cTn id="129" dur="500"/>
                                        <p:tgtEl>
                                          <p:spTgt spid="68">
                                            <p:txEl>
                                              <p:pRg st="0" end="0"/>
                                            </p:txEl>
                                          </p:spTgt>
                                        </p:tgtEl>
                                      </p:cBhvr>
                                    </p:animEffect>
                                  </p:childTnLst>
                                </p:cTn>
                              </p:par>
                            </p:childTnLst>
                          </p:cTn>
                        </p:par>
                        <p:par>
                          <p:cTn id="130" fill="hold">
                            <p:stCondLst>
                              <p:cond delay="1000"/>
                            </p:stCondLst>
                            <p:childTnLst>
                              <p:par>
                                <p:cTn id="131" presetID="9" presetClass="entr" presetSubtype="0" fill="hold" grpId="0" nodeType="after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dissolve">
                                      <p:cBhvr>
                                        <p:cTn id="133" dur="500"/>
                                        <p:tgtEl>
                                          <p:spTgt spid="64"/>
                                        </p:tgtEl>
                                      </p:cBhvr>
                                    </p:animEffect>
                                  </p:childTnLst>
                                </p:cTn>
                              </p:par>
                            </p:childTnLst>
                          </p:cTn>
                        </p:par>
                        <p:par>
                          <p:cTn id="134" fill="hold">
                            <p:stCondLst>
                              <p:cond delay="1500"/>
                            </p:stCondLst>
                            <p:childTnLst>
                              <p:par>
                                <p:cTn id="135" presetID="22" presetClass="entr" presetSubtype="2" fill="hold" nodeType="after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wipe(right)">
                                      <p:cBhvr>
                                        <p:cTn id="137" dur="500"/>
                                        <p:tgtEl>
                                          <p:spTgt spid="72"/>
                                        </p:tgtEl>
                                      </p:cBhvr>
                                    </p:animEffect>
                                  </p:childTnLst>
                                </p:cTn>
                              </p:par>
                            </p:childTnLst>
                          </p:cTn>
                        </p:par>
                        <p:par>
                          <p:cTn id="138" fill="hold">
                            <p:stCondLst>
                              <p:cond delay="2000"/>
                            </p:stCondLst>
                            <p:childTnLst>
                              <p:par>
                                <p:cTn id="139" presetID="9" presetClass="entr" presetSubtype="0" fill="hold" grpId="0"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dissolve">
                                      <p:cBhvr>
                                        <p:cTn id="141" dur="500"/>
                                        <p:tgtEl>
                                          <p:spTgt spid="65"/>
                                        </p:tgtEl>
                                      </p:cBhvr>
                                    </p:animEffect>
                                  </p:childTnLst>
                                </p:cTn>
                              </p:par>
                            </p:childTnLst>
                          </p:cTn>
                        </p:par>
                        <p:par>
                          <p:cTn id="142" fill="hold">
                            <p:stCondLst>
                              <p:cond delay="2500"/>
                            </p:stCondLst>
                            <p:childTnLst>
                              <p:par>
                                <p:cTn id="143" presetID="9" presetClass="entr" presetSubtype="0" fill="hold" grpId="0" nodeType="after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dissolve">
                                      <p:cBhvr>
                                        <p:cTn id="145" dur="500"/>
                                        <p:tgtEl>
                                          <p:spTgt spid="66"/>
                                        </p:tgtEl>
                                      </p:cBhvr>
                                    </p:animEffect>
                                  </p:childTnLst>
                                </p:cTn>
                              </p:par>
                            </p:childTnLst>
                          </p:cTn>
                        </p:par>
                        <p:par>
                          <p:cTn id="146" fill="hold">
                            <p:stCondLst>
                              <p:cond delay="3000"/>
                            </p:stCondLst>
                            <p:childTnLst>
                              <p:par>
                                <p:cTn id="147" presetID="22" presetClass="entr" presetSubtype="8" fill="hold"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wipe(left)">
                                      <p:cBhvr>
                                        <p:cTn id="149" dur="500"/>
                                        <p:tgtEl>
                                          <p:spTgt spid="58"/>
                                        </p:tgtEl>
                                      </p:cBhvr>
                                    </p:animEffect>
                                  </p:childTnLst>
                                </p:cTn>
                              </p:par>
                            </p:childTnLst>
                          </p:cTn>
                        </p:par>
                        <p:par>
                          <p:cTn id="150" fill="hold">
                            <p:stCondLst>
                              <p:cond delay="3500"/>
                            </p:stCondLst>
                            <p:childTnLst>
                              <p:par>
                                <p:cTn id="151" presetID="9" presetClass="entr" presetSubtype="0" fill="hold" nodeType="afterEffect">
                                  <p:stCondLst>
                                    <p:cond delay="0"/>
                                  </p:stCondLst>
                                  <p:childTnLst>
                                    <p:set>
                                      <p:cBhvr>
                                        <p:cTn id="152" dur="1" fill="hold">
                                          <p:stCondLst>
                                            <p:cond delay="0"/>
                                          </p:stCondLst>
                                        </p:cTn>
                                        <p:tgtEl>
                                          <p:spTgt spid="55">
                                            <p:txEl>
                                              <p:pRg st="0" end="0"/>
                                            </p:txEl>
                                          </p:spTgt>
                                        </p:tgtEl>
                                        <p:attrNameLst>
                                          <p:attrName>style.visibility</p:attrName>
                                        </p:attrNameLst>
                                      </p:cBhvr>
                                      <p:to>
                                        <p:strVal val="visible"/>
                                      </p:to>
                                    </p:set>
                                    <p:animEffect transition="in" filter="dissolve">
                                      <p:cBhvr>
                                        <p:cTn id="153" dur="500"/>
                                        <p:tgtEl>
                                          <p:spTgt spid="55">
                                            <p:txEl>
                                              <p:pRg st="0" end="0"/>
                                            </p:txEl>
                                          </p:spTgt>
                                        </p:tgtEl>
                                      </p:cBhvr>
                                    </p:animEffect>
                                  </p:childTnLst>
                                </p:cTn>
                              </p:par>
                            </p:childTnLst>
                          </p:cTn>
                        </p:par>
                        <p:par>
                          <p:cTn id="154" fill="hold">
                            <p:stCondLst>
                              <p:cond delay="4000"/>
                            </p:stCondLst>
                            <p:childTnLst>
                              <p:par>
                                <p:cTn id="155" presetID="9" presetClass="entr" presetSubtype="0" fill="hold" grpId="0"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dissolve">
                                      <p:cBhvr>
                                        <p:cTn id="157" dur="500"/>
                                        <p:tgtEl>
                                          <p:spTgt spid="56"/>
                                        </p:tgtEl>
                                      </p:cBhvr>
                                    </p:animEffect>
                                  </p:childTnLst>
                                </p:cTn>
                              </p:par>
                            </p:childTnLst>
                          </p:cTn>
                        </p:par>
                        <p:par>
                          <p:cTn id="158" fill="hold">
                            <p:stCondLst>
                              <p:cond delay="4500"/>
                            </p:stCondLst>
                            <p:childTnLst>
                              <p:par>
                                <p:cTn id="159" presetID="22" presetClass="entr" presetSubtype="1" fill="hold" nodeType="afterEffect">
                                  <p:stCondLst>
                                    <p:cond delay="0"/>
                                  </p:stCondLst>
                                  <p:childTnLst>
                                    <p:set>
                                      <p:cBhvr>
                                        <p:cTn id="160" dur="1" fill="hold">
                                          <p:stCondLst>
                                            <p:cond delay="0"/>
                                          </p:stCondLst>
                                        </p:cTn>
                                        <p:tgtEl>
                                          <p:spTgt spid="76"/>
                                        </p:tgtEl>
                                        <p:attrNameLst>
                                          <p:attrName>style.visibility</p:attrName>
                                        </p:attrNameLst>
                                      </p:cBhvr>
                                      <p:to>
                                        <p:strVal val="visible"/>
                                      </p:to>
                                    </p:set>
                                    <p:animEffect transition="in" filter="wipe(up)">
                                      <p:cBhvr>
                                        <p:cTn id="161" dur="1000"/>
                                        <p:tgtEl>
                                          <p:spTgt spid="76"/>
                                        </p:tgtEl>
                                      </p:cBhvr>
                                    </p:animEffect>
                                  </p:childTnLst>
                                </p:cTn>
                              </p:par>
                              <p:par>
                                <p:cTn id="162" presetID="22" presetClass="entr" presetSubtype="1" fill="hold" nodeType="withEffect">
                                  <p:stCondLst>
                                    <p:cond delay="0"/>
                                  </p:stCondLst>
                                  <p:childTnLst>
                                    <p:set>
                                      <p:cBhvr>
                                        <p:cTn id="163" dur="1" fill="hold">
                                          <p:stCondLst>
                                            <p:cond delay="0"/>
                                          </p:stCondLst>
                                        </p:cTn>
                                        <p:tgtEl>
                                          <p:spTgt spid="86"/>
                                        </p:tgtEl>
                                        <p:attrNameLst>
                                          <p:attrName>style.visibility</p:attrName>
                                        </p:attrNameLst>
                                      </p:cBhvr>
                                      <p:to>
                                        <p:strVal val="visible"/>
                                      </p:to>
                                    </p:set>
                                    <p:animEffect transition="in" filter="wipe(up)">
                                      <p:cBhvr>
                                        <p:cTn id="164" dur="500"/>
                                        <p:tgtEl>
                                          <p:spTgt spid="86"/>
                                        </p:tgtEl>
                                      </p:cBhvr>
                                    </p:animEffect>
                                  </p:childTnLst>
                                </p:cTn>
                              </p:par>
                            </p:childTnLst>
                          </p:cTn>
                        </p:par>
                        <p:par>
                          <p:cTn id="165" fill="hold">
                            <p:stCondLst>
                              <p:cond delay="5500"/>
                            </p:stCondLst>
                            <p:childTnLst>
                              <p:par>
                                <p:cTn id="166" presetID="9" presetClass="entr" presetSubtype="0" fill="hold" nodeType="afterEffect">
                                  <p:stCondLst>
                                    <p:cond delay="0"/>
                                  </p:stCondLst>
                                  <p:childTnLst>
                                    <p:set>
                                      <p:cBhvr>
                                        <p:cTn id="167" dur="1" fill="hold">
                                          <p:stCondLst>
                                            <p:cond delay="0"/>
                                          </p:stCondLst>
                                        </p:cTn>
                                        <p:tgtEl>
                                          <p:spTgt spid="83"/>
                                        </p:tgtEl>
                                        <p:attrNameLst>
                                          <p:attrName>style.visibility</p:attrName>
                                        </p:attrNameLst>
                                      </p:cBhvr>
                                      <p:to>
                                        <p:strVal val="visible"/>
                                      </p:to>
                                    </p:set>
                                    <p:animEffect transition="in" filter="dissolve">
                                      <p:cBhvr>
                                        <p:cTn id="168" dur="500"/>
                                        <p:tgtEl>
                                          <p:spTgt spid="8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80"/>
                                        </p:tgtEl>
                                        <p:attrNameLst>
                                          <p:attrName>style.visibility</p:attrName>
                                        </p:attrNameLst>
                                      </p:cBhvr>
                                      <p:to>
                                        <p:strVal val="visible"/>
                                      </p:to>
                                    </p:set>
                                    <p:animEffect transition="in" filter="wipe(left)">
                                      <p:cBhvr>
                                        <p:cTn id="173" dur="500"/>
                                        <p:tgtEl>
                                          <p:spTgt spid="80"/>
                                        </p:tgtEl>
                                      </p:cBhvr>
                                    </p:animEffect>
                                  </p:childTnLst>
                                </p:cTn>
                              </p:par>
                              <p:par>
                                <p:cTn id="174" presetID="22" presetClass="entr" presetSubtype="1" fill="hold" grpId="0" nodeType="withEffect">
                                  <p:stCondLst>
                                    <p:cond delay="0"/>
                                  </p:stCondLst>
                                  <p:childTnLst>
                                    <p:set>
                                      <p:cBhvr>
                                        <p:cTn id="175" dur="1" fill="hold">
                                          <p:stCondLst>
                                            <p:cond delay="0"/>
                                          </p:stCondLst>
                                        </p:cTn>
                                        <p:tgtEl>
                                          <p:spTgt spid="90"/>
                                        </p:tgtEl>
                                        <p:attrNameLst>
                                          <p:attrName>style.visibility</p:attrName>
                                        </p:attrNameLst>
                                      </p:cBhvr>
                                      <p:to>
                                        <p:strVal val="visible"/>
                                      </p:to>
                                    </p:set>
                                    <p:animEffect transition="in" filter="wipe(up)">
                                      <p:cBhvr>
                                        <p:cTn id="176" dur="500"/>
                                        <p:tgtEl>
                                          <p:spTgt spid="90"/>
                                        </p:tgtEl>
                                      </p:cBhvr>
                                    </p:animEffect>
                                  </p:childTnLst>
                                </p:cTn>
                              </p:par>
                            </p:childTnLst>
                          </p:cTn>
                        </p:par>
                        <p:par>
                          <p:cTn id="177" fill="hold">
                            <p:stCondLst>
                              <p:cond delay="500"/>
                            </p:stCondLst>
                            <p:childTnLst>
                              <p:par>
                                <p:cTn id="178" presetID="9" presetClass="entr" presetSubtype="0" fill="hold" nodeType="afterEffect">
                                  <p:stCondLst>
                                    <p:cond delay="0"/>
                                  </p:stCondLst>
                                  <p:childTnLst>
                                    <p:set>
                                      <p:cBhvr>
                                        <p:cTn id="179" dur="1" fill="hold">
                                          <p:stCondLst>
                                            <p:cond delay="0"/>
                                          </p:stCondLst>
                                        </p:cTn>
                                        <p:tgtEl>
                                          <p:spTgt spid="63">
                                            <p:txEl>
                                              <p:pRg st="0" end="0"/>
                                            </p:txEl>
                                          </p:spTgt>
                                        </p:tgtEl>
                                        <p:attrNameLst>
                                          <p:attrName>style.visibility</p:attrName>
                                        </p:attrNameLst>
                                      </p:cBhvr>
                                      <p:to>
                                        <p:strVal val="visible"/>
                                      </p:to>
                                    </p:set>
                                    <p:animEffect transition="in" filter="dissolve">
                                      <p:cBhvr>
                                        <p:cTn id="180" dur="500"/>
                                        <p:tgtEl>
                                          <p:spTgt spid="63">
                                            <p:txEl>
                                              <p:pRg st="0" end="0"/>
                                            </p:txEl>
                                          </p:spTgt>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dissolve">
                                      <p:cBhvr>
                                        <p:cTn id="183" dur="500"/>
                                        <p:tgtEl>
                                          <p:spTgt spid="5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91"/>
                                        </p:tgtEl>
                                        <p:attrNameLst>
                                          <p:attrName>style.visibility</p:attrName>
                                        </p:attrNameLst>
                                      </p:cBhvr>
                                      <p:to>
                                        <p:strVal val="visible"/>
                                      </p:to>
                                    </p:set>
                                    <p:animEffect transition="in" filter="wipe(up)">
                                      <p:cBhvr>
                                        <p:cTn id="18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4" grpId="0"/>
      <p:bldP spid="15" grpId="0"/>
      <p:bldP spid="16" grpId="0"/>
      <p:bldP spid="18" grpId="0"/>
      <p:bldP spid="19" grpId="0"/>
      <p:bldP spid="20" grpId="0"/>
      <p:bldP spid="21" grpId="0"/>
      <p:bldP spid="22" grpId="0"/>
      <p:bldP spid="39" grpId="0"/>
      <p:bldP spid="56" grpId="0"/>
      <p:bldP spid="57" grpId="0"/>
      <p:bldP spid="61" grpId="0"/>
      <p:bldP spid="62" grpId="0"/>
      <p:bldP spid="64" grpId="0"/>
      <p:bldP spid="65" grpId="0"/>
      <p:bldP spid="66" grpId="0"/>
      <p:bldP spid="67" grpId="0"/>
      <p:bldP spid="75"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br>
              <a:rPr lang="en-US" dirty="0"/>
            </a:br>
            <a:r>
              <a:rPr lang="en-US" dirty="0"/>
              <a:t>Pipelined Protocol</a:t>
            </a:r>
            <a:br>
              <a:rPr lang="en-US" dirty="0"/>
            </a:br>
            <a:endParaRPr lang="en-US" dirty="0"/>
          </a:p>
        </p:txBody>
      </p:sp>
      <p:sp>
        <p:nvSpPr>
          <p:cNvPr id="5" name="Text Placeholder 4"/>
          <p:cNvSpPr>
            <a:spLocks noGrp="1"/>
          </p:cNvSpPr>
          <p:nvPr>
            <p:ph type="body" idx="1"/>
          </p:nvPr>
        </p:nvSpPr>
        <p:spPr/>
        <p:txBody>
          <a:bodyPr/>
          <a:lstStyle/>
          <a:p>
            <a:pPr marL="457200" indent="-457200">
              <a:buFont typeface="+mj-lt"/>
              <a:buAutoNum type="arabicPeriod"/>
            </a:pPr>
            <a:r>
              <a:rPr lang="en-US" dirty="0"/>
              <a:t>Go-back-N Protocol (Sliding window)</a:t>
            </a:r>
          </a:p>
          <a:p>
            <a:pPr marL="457200" indent="-457200">
              <a:buFont typeface="+mj-lt"/>
              <a:buAutoNum type="arabicPeriod"/>
            </a:pPr>
            <a:r>
              <a:rPr lang="en-US" dirty="0"/>
              <a:t>Selective Repeat Protocol</a:t>
            </a:r>
          </a:p>
        </p:txBody>
      </p:sp>
    </p:spTree>
    <p:extLst>
      <p:ext uri="{BB962C8B-B14F-4D97-AF65-F5344CB8AC3E}">
        <p14:creationId xmlns:p14="http://schemas.microsoft.com/office/powerpoint/2010/main" val="196092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Protocol</a:t>
            </a:r>
          </a:p>
        </p:txBody>
      </p:sp>
      <p:sp>
        <p:nvSpPr>
          <p:cNvPr id="3" name="Content Placeholder 2"/>
          <p:cNvSpPr>
            <a:spLocks noGrp="1"/>
          </p:cNvSpPr>
          <p:nvPr>
            <p:ph idx="1"/>
          </p:nvPr>
        </p:nvSpPr>
        <p:spPr/>
        <p:txBody>
          <a:bodyPr>
            <a:noAutofit/>
          </a:bodyPr>
          <a:lstStyle/>
          <a:p>
            <a:pPr lvl="0" algn="just"/>
            <a:r>
              <a:rPr lang="en-IN" dirty="0"/>
              <a:t>It</a:t>
            </a:r>
            <a:r>
              <a:rPr lang="en-US" dirty="0"/>
              <a:t>s</a:t>
            </a:r>
            <a:r>
              <a:rPr lang="en-IN" dirty="0"/>
              <a:t> a technique in which multiple requests are written out to a single socket without waiting for the corresponding responses (</a:t>
            </a:r>
            <a:r>
              <a:rPr lang="en-IN" dirty="0">
                <a:solidFill>
                  <a:schemeClr val="accent6"/>
                </a:solidFill>
              </a:rPr>
              <a:t>acknowledged</a:t>
            </a:r>
            <a:r>
              <a:rPr lang="en-IN" dirty="0"/>
              <a:t>). </a:t>
            </a:r>
            <a:endParaRPr lang="en-US" dirty="0"/>
          </a:p>
          <a:p>
            <a:pPr lvl="1" algn="just"/>
            <a:r>
              <a:rPr lang="en-US" altLang="en-US" dirty="0">
                <a:ea typeface="ＭＳ Ｐゴシック" charset="-128"/>
              </a:rPr>
              <a:t>No. of Packets(request) must be </a:t>
            </a:r>
            <a:r>
              <a:rPr lang="en-US" altLang="en-US" dirty="0">
                <a:solidFill>
                  <a:srgbClr val="C00000"/>
                </a:solidFill>
                <a:ea typeface="ＭＳ Ｐゴシック" charset="-128"/>
              </a:rPr>
              <a:t>increased</a:t>
            </a:r>
            <a:r>
              <a:rPr lang="en-US" altLang="en-US" dirty="0">
                <a:ea typeface="ＭＳ Ｐゴシック" charset="-128"/>
              </a:rPr>
              <a:t>.</a:t>
            </a:r>
          </a:p>
          <a:p>
            <a:pPr lvl="1" algn="just"/>
            <a:r>
              <a:rPr lang="en-IN" dirty="0"/>
              <a:t>Data or Packet should be </a:t>
            </a:r>
            <a:r>
              <a:rPr lang="en-IN" dirty="0">
                <a:solidFill>
                  <a:srgbClr val="C00000"/>
                </a:solidFill>
              </a:rPr>
              <a:t>buffered</a:t>
            </a:r>
            <a:r>
              <a:rPr lang="en-IN" dirty="0"/>
              <a:t> at sender and/or receiver.</a:t>
            </a:r>
            <a:endParaRPr lang="en-US" sz="1600" dirty="0"/>
          </a:p>
          <a:p>
            <a:pPr algn="just"/>
            <a:endParaRPr lang="en-US" dirty="0"/>
          </a:p>
          <a:p>
            <a:pPr algn="just"/>
            <a:endParaRPr lang="en-US" dirty="0"/>
          </a:p>
          <a:p>
            <a:pPr algn="just"/>
            <a:endParaRPr lang="en-US" dirty="0"/>
          </a:p>
          <a:p>
            <a:pPr algn="just"/>
            <a:endParaRPr lang="en-US" dirty="0"/>
          </a:p>
          <a:p>
            <a:pPr marL="0" indent="0" algn="just">
              <a:buNone/>
            </a:pPr>
            <a:endParaRPr lang="en-US" dirty="0"/>
          </a:p>
          <a:p>
            <a:pPr algn="just"/>
            <a:r>
              <a:rPr lang="en-US" dirty="0"/>
              <a:t>Two generic forms of pipelined protocols: </a:t>
            </a:r>
          </a:p>
          <a:p>
            <a:pPr marL="914400" lvl="1" indent="-457200" algn="just">
              <a:buFont typeface="+mj-lt"/>
              <a:buAutoNum type="arabicPeriod"/>
            </a:pPr>
            <a:r>
              <a:rPr lang="en-US" i="1" dirty="0"/>
              <a:t>Go-back-N</a:t>
            </a:r>
          </a:p>
          <a:p>
            <a:pPr marL="914400" lvl="1" indent="-457200" algn="just">
              <a:buFont typeface="+mj-lt"/>
              <a:buAutoNum type="arabicPeriod"/>
            </a:pPr>
            <a:r>
              <a:rPr lang="en-US" i="1" dirty="0"/>
              <a:t>Selective Repeat</a:t>
            </a:r>
          </a:p>
        </p:txBody>
      </p:sp>
      <p:pic>
        <p:nvPicPr>
          <p:cNvPr id="4" name="Picture 5" descr="rdt_pipelined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79077" y="2436204"/>
            <a:ext cx="5114925" cy="19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38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Go-back-N Protocol (</a:t>
            </a:r>
            <a:r>
              <a:rPr lang="en-US"/>
              <a:t>Sliding window)</a:t>
            </a:r>
            <a:endParaRPr lang="en-US" dirty="0"/>
          </a:p>
        </p:txBody>
      </p:sp>
      <p:sp>
        <p:nvSpPr>
          <p:cNvPr id="5" name="Content Placeholder 4"/>
          <p:cNvSpPr>
            <a:spLocks noGrp="1"/>
          </p:cNvSpPr>
          <p:nvPr>
            <p:ph idx="1"/>
          </p:nvPr>
        </p:nvSpPr>
        <p:spPr/>
        <p:txBody>
          <a:bodyPr/>
          <a:lstStyle/>
          <a:p>
            <a:pPr algn="just">
              <a:spcAft>
                <a:spcPts val="1200"/>
              </a:spcAft>
            </a:pPr>
            <a:r>
              <a:rPr lang="en-US" sz="2800" dirty="0"/>
              <a:t>Sender can have up to N </a:t>
            </a:r>
            <a:r>
              <a:rPr lang="en-US" sz="2800" dirty="0" err="1">
                <a:solidFill>
                  <a:srgbClr val="C00000"/>
                </a:solidFill>
              </a:rPr>
              <a:t>unacked</a:t>
            </a:r>
            <a:r>
              <a:rPr lang="en-US" sz="2800" dirty="0"/>
              <a:t> packets in </a:t>
            </a:r>
            <a:r>
              <a:rPr lang="en-US" sz="2800" dirty="0">
                <a:solidFill>
                  <a:srgbClr val="C00000"/>
                </a:solidFill>
              </a:rPr>
              <a:t>pipeline</a:t>
            </a:r>
            <a:r>
              <a:rPr lang="en-US" sz="2800" dirty="0"/>
              <a:t>.</a:t>
            </a:r>
          </a:p>
          <a:p>
            <a:pPr algn="just">
              <a:spcAft>
                <a:spcPts val="1200"/>
              </a:spcAft>
            </a:pPr>
            <a:r>
              <a:rPr lang="en-US" sz="2800" dirty="0"/>
              <a:t>Receiver only sends </a:t>
            </a:r>
            <a:r>
              <a:rPr lang="en-US" sz="2800" dirty="0">
                <a:solidFill>
                  <a:srgbClr val="C00000"/>
                </a:solidFill>
              </a:rPr>
              <a:t>cumulative ACK</a:t>
            </a:r>
            <a:r>
              <a:rPr lang="en-US" sz="2800" dirty="0"/>
              <a:t>. It doesn’t ACK packet if there’s a gap.</a:t>
            </a:r>
          </a:p>
          <a:p>
            <a:pPr algn="just">
              <a:spcAft>
                <a:spcPts val="1200"/>
              </a:spcAft>
            </a:pPr>
            <a:r>
              <a:rPr lang="en-US" sz="2800" dirty="0"/>
              <a:t>Sender has </a:t>
            </a:r>
            <a:r>
              <a:rPr lang="en-US" sz="2800" dirty="0">
                <a:solidFill>
                  <a:srgbClr val="C00000"/>
                </a:solidFill>
              </a:rPr>
              <a:t>timer</a:t>
            </a:r>
            <a:r>
              <a:rPr lang="en-US" sz="2800" dirty="0"/>
              <a:t> for oldest </a:t>
            </a:r>
            <a:r>
              <a:rPr lang="en-US" sz="2800" dirty="0" err="1"/>
              <a:t>unacked</a:t>
            </a:r>
            <a:r>
              <a:rPr lang="en-US" sz="2800" dirty="0"/>
              <a:t> packet.</a:t>
            </a:r>
          </a:p>
          <a:p>
            <a:pPr algn="just">
              <a:spcAft>
                <a:spcPts val="1200"/>
              </a:spcAft>
            </a:pPr>
            <a:r>
              <a:rPr lang="en-US" sz="2800" dirty="0"/>
              <a:t>When </a:t>
            </a:r>
            <a:r>
              <a:rPr lang="en-US" sz="2800" dirty="0">
                <a:solidFill>
                  <a:srgbClr val="C00000"/>
                </a:solidFill>
              </a:rPr>
              <a:t>timer expires</a:t>
            </a:r>
            <a:r>
              <a:rPr lang="en-US" sz="2800" dirty="0"/>
              <a:t>, </a:t>
            </a:r>
            <a:r>
              <a:rPr lang="en-US" sz="2800" dirty="0">
                <a:solidFill>
                  <a:srgbClr val="C00000"/>
                </a:solidFill>
              </a:rPr>
              <a:t>retransmit</a:t>
            </a:r>
            <a:r>
              <a:rPr lang="en-US" sz="2800" dirty="0"/>
              <a:t> all </a:t>
            </a:r>
            <a:r>
              <a:rPr lang="en-US" sz="2800" dirty="0" err="1"/>
              <a:t>unacked</a:t>
            </a:r>
            <a:r>
              <a:rPr lang="en-US" sz="2800" dirty="0"/>
              <a:t> packets.</a:t>
            </a:r>
          </a:p>
          <a:p>
            <a:pPr algn="just"/>
            <a:r>
              <a:rPr lang="en-US" sz="2800" dirty="0"/>
              <a:t>Sender send a number of frames specified by a </a:t>
            </a:r>
            <a:r>
              <a:rPr lang="en-US" sz="2800" dirty="0">
                <a:solidFill>
                  <a:srgbClr val="C00000"/>
                </a:solidFill>
              </a:rPr>
              <a:t>window size </a:t>
            </a:r>
            <a:r>
              <a:rPr lang="en-US" sz="2800" dirty="0"/>
              <a:t>even without receiving an ACK packet from the receiver.</a:t>
            </a:r>
          </a:p>
          <a:p>
            <a:pPr algn="just"/>
            <a:endParaRPr lang="en-US" dirty="0"/>
          </a:p>
        </p:txBody>
      </p:sp>
    </p:spTree>
    <p:extLst>
      <p:ext uri="{BB962C8B-B14F-4D97-AF65-F5344CB8AC3E}">
        <p14:creationId xmlns:p14="http://schemas.microsoft.com/office/powerpoint/2010/main" val="13160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a:t>Go-back-N Protocol Cont</a:t>
            </a:r>
            <a:r>
              <a:rPr lang="mr-IN"/>
              <a:t>…</a:t>
            </a:r>
            <a:endParaRPr lang="en-US" dirty="0"/>
          </a:p>
        </p:txBody>
      </p:sp>
      <p:sp>
        <p:nvSpPr>
          <p:cNvPr id="3" name="Content Placeholder 2"/>
          <p:cNvSpPr>
            <a:spLocks noGrp="1"/>
          </p:cNvSpPr>
          <p:nvPr>
            <p:ph idx="1"/>
          </p:nvPr>
        </p:nvSpPr>
        <p:spPr>
          <a:xfrm>
            <a:off x="131180" y="863444"/>
            <a:ext cx="11929641" cy="5590565"/>
          </a:xfrm>
        </p:spPr>
        <p:txBody>
          <a:bodyPr>
            <a:noAutofit/>
          </a:bodyPr>
          <a:lstStyle/>
          <a:p>
            <a:r>
              <a:rPr lang="en-IN" dirty="0"/>
              <a:t>Receiver keeps track of the </a:t>
            </a:r>
            <a:r>
              <a:rPr lang="en-IN" dirty="0">
                <a:solidFill>
                  <a:srgbClr val="C00000"/>
                </a:solidFill>
              </a:rPr>
              <a:t>sequence #number </a:t>
            </a:r>
            <a:r>
              <a:rPr lang="en-IN" dirty="0"/>
              <a:t>of the next frame it expects to receive, and sends that number with every ACK it sends. </a:t>
            </a:r>
            <a:endParaRPr lang="en-US" dirty="0"/>
          </a:p>
          <a:p>
            <a:r>
              <a:rPr lang="en-IN" dirty="0"/>
              <a:t>Receiver will </a:t>
            </a:r>
            <a:r>
              <a:rPr lang="en-IN" dirty="0">
                <a:solidFill>
                  <a:srgbClr val="C00000"/>
                </a:solidFill>
              </a:rPr>
              <a:t>discard any frame </a:t>
            </a:r>
            <a:r>
              <a:rPr lang="en-IN" dirty="0"/>
              <a:t>that does not have the exact sequence number it expects.</a:t>
            </a:r>
          </a:p>
          <a:p>
            <a:pPr lvl="1"/>
            <a:r>
              <a:rPr lang="en-IN" dirty="0"/>
              <a:t>Either a </a:t>
            </a:r>
            <a:r>
              <a:rPr lang="en-IN" dirty="0">
                <a:solidFill>
                  <a:srgbClr val="C00000"/>
                </a:solidFill>
              </a:rPr>
              <a:t>duplicate</a:t>
            </a:r>
            <a:r>
              <a:rPr lang="en-IN" dirty="0"/>
              <a:t> frame it already </a:t>
            </a:r>
            <a:r>
              <a:rPr lang="en-IN" dirty="0" err="1"/>
              <a:t>ACKed</a:t>
            </a:r>
            <a:r>
              <a:rPr lang="en-IN" dirty="0"/>
              <a:t> OR</a:t>
            </a:r>
          </a:p>
          <a:p>
            <a:pPr lvl="1"/>
            <a:r>
              <a:rPr lang="en-IN" dirty="0"/>
              <a:t>An </a:t>
            </a:r>
            <a:r>
              <a:rPr lang="en-IN" dirty="0">
                <a:solidFill>
                  <a:srgbClr val="C00000"/>
                </a:solidFill>
              </a:rPr>
              <a:t>out-of-order</a:t>
            </a:r>
            <a:r>
              <a:rPr lang="en-IN" dirty="0"/>
              <a:t> frame it expects to receive later</a:t>
            </a:r>
          </a:p>
          <a:p>
            <a:r>
              <a:rPr lang="en-IN" dirty="0"/>
              <a:t>Receiver will </a:t>
            </a:r>
            <a:r>
              <a:rPr lang="en-IN" dirty="0">
                <a:solidFill>
                  <a:srgbClr val="C00000"/>
                </a:solidFill>
              </a:rPr>
              <a:t>resend an ACK </a:t>
            </a:r>
            <a:r>
              <a:rPr lang="en-IN" dirty="0"/>
              <a:t>for the </a:t>
            </a:r>
            <a:r>
              <a:rPr lang="en-IN" dirty="0">
                <a:solidFill>
                  <a:srgbClr val="C00000"/>
                </a:solidFill>
              </a:rPr>
              <a:t>last correct </a:t>
            </a:r>
            <a:r>
              <a:rPr lang="en-IN" dirty="0"/>
              <a:t>in-order frame.</a:t>
            </a:r>
            <a:endParaRPr lang="en-US" dirty="0"/>
          </a:p>
          <a:p>
            <a:r>
              <a:rPr lang="en-IN" dirty="0"/>
              <a:t>Once the sender has sent all of the frames in its window. </a:t>
            </a:r>
          </a:p>
          <a:p>
            <a:r>
              <a:rPr lang="en-IN" dirty="0"/>
              <a:t>It will detect that all of the frames since the first lost frame are outstanding. </a:t>
            </a:r>
          </a:p>
          <a:p>
            <a:r>
              <a:rPr lang="en-IN" dirty="0"/>
              <a:t>Then </a:t>
            </a:r>
            <a:r>
              <a:rPr lang="en-IN" dirty="0">
                <a:solidFill>
                  <a:srgbClr val="C00000"/>
                </a:solidFill>
              </a:rPr>
              <a:t>go back </a:t>
            </a:r>
            <a:r>
              <a:rPr lang="en-IN" dirty="0"/>
              <a:t>to the </a:t>
            </a:r>
            <a:r>
              <a:rPr lang="en-IN" dirty="0">
                <a:solidFill>
                  <a:srgbClr val="C00000"/>
                </a:solidFill>
              </a:rPr>
              <a:t>sequence number </a:t>
            </a:r>
            <a:r>
              <a:rPr lang="en-IN" dirty="0"/>
              <a:t>of the </a:t>
            </a:r>
            <a:r>
              <a:rPr lang="en-IN" dirty="0">
                <a:solidFill>
                  <a:srgbClr val="C00000"/>
                </a:solidFill>
              </a:rPr>
              <a:t>last ACK </a:t>
            </a:r>
            <a:r>
              <a:rPr lang="en-IN" dirty="0"/>
              <a:t>it received from receiver. </a:t>
            </a:r>
          </a:p>
          <a:p>
            <a:r>
              <a:rPr lang="en-IN" dirty="0"/>
              <a:t>Go-back-N protocol also known as </a:t>
            </a:r>
            <a:r>
              <a:rPr lang="en-IN" dirty="0">
                <a:solidFill>
                  <a:srgbClr val="C00000"/>
                </a:solidFill>
              </a:rPr>
              <a:t>sliding window protocol</a:t>
            </a:r>
            <a:r>
              <a:rPr lang="en-IN" dirty="0"/>
              <a:t>. </a:t>
            </a:r>
            <a:endParaRPr lang="en-US" dirty="0"/>
          </a:p>
        </p:txBody>
      </p:sp>
    </p:spTree>
    <p:extLst>
      <p:ext uri="{BB962C8B-B14F-4D97-AF65-F5344CB8AC3E}">
        <p14:creationId xmlns:p14="http://schemas.microsoft.com/office/powerpoint/2010/main" val="6780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Protocol works</a:t>
            </a:r>
          </a:p>
        </p:txBody>
      </p:sp>
      <p:sp>
        <p:nvSpPr>
          <p:cNvPr id="5" name="Content Placeholder 4">
            <a:extLst>
              <a:ext uri="{FF2B5EF4-FFF2-40B4-BE49-F238E27FC236}">
                <a16:creationId xmlns:a16="http://schemas.microsoft.com/office/drawing/2014/main" id="{1CBBF9D9-25A6-A14D-1CF0-D70988090A89}"/>
              </a:ext>
            </a:extLst>
          </p:cNvPr>
          <p:cNvSpPr>
            <a:spLocks noGrp="1"/>
          </p:cNvSpPr>
          <p:nvPr>
            <p:ph idx="1"/>
          </p:nvPr>
        </p:nvSpPr>
        <p:spPr/>
        <p:txBody>
          <a:bodyPr/>
          <a:lstStyle/>
          <a:p>
            <a:endParaRPr lang="en-US"/>
          </a:p>
        </p:txBody>
      </p:sp>
      <p:sp>
        <p:nvSpPr>
          <p:cNvPr id="279" name="Text Box 4"/>
          <p:cNvSpPr txBox="1">
            <a:spLocks noChangeArrowheads="1"/>
          </p:cNvSpPr>
          <p:nvPr/>
        </p:nvSpPr>
        <p:spPr bwMode="auto">
          <a:xfrm>
            <a:off x="4156075" y="1412876"/>
            <a:ext cx="124618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pkt0</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pkt1</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(wait)</a:t>
            </a:r>
          </a:p>
        </p:txBody>
      </p:sp>
      <p:sp>
        <p:nvSpPr>
          <p:cNvPr id="280" name="Line 14"/>
          <p:cNvSpPr>
            <a:spLocks noChangeShapeType="1"/>
          </p:cNvSpPr>
          <p:nvPr/>
        </p:nvSpPr>
        <p:spPr bwMode="auto">
          <a:xfrm>
            <a:off x="7581901" y="1658938"/>
            <a:ext cx="11113" cy="4538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1" name="Text Box 15"/>
          <p:cNvSpPr txBox="1">
            <a:spLocks noChangeArrowheads="1"/>
          </p:cNvSpPr>
          <p:nvPr/>
        </p:nvSpPr>
        <p:spPr bwMode="auto">
          <a:xfrm>
            <a:off x="7524751" y="1854201"/>
            <a:ext cx="25685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pkt0, send ack0</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pkt1, send ack1</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pkt3,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282" name="Text Box 22"/>
          <p:cNvSpPr txBox="1">
            <a:spLocks noChangeArrowheads="1"/>
          </p:cNvSpPr>
          <p:nvPr/>
        </p:nvSpPr>
        <p:spPr bwMode="auto">
          <a:xfrm>
            <a:off x="3300414" y="3016250"/>
            <a:ext cx="2154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ack0, send pkt4</a:t>
            </a:r>
          </a:p>
          <a:p>
            <a:pPr algn="r" eaLnBrk="0" fontAlgn="base" hangingPunct="0">
              <a:lnSpc>
                <a:spcPct val="10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ack1, send pkt5</a:t>
            </a:r>
          </a:p>
          <a:p>
            <a:pPr algn="r" eaLnBrk="0" fontAlgn="base" hangingPunct="0">
              <a:lnSpc>
                <a:spcPct val="100000"/>
              </a:lnSpc>
              <a:spcBef>
                <a:spcPct val="0"/>
              </a:spcBef>
              <a:spcAft>
                <a:spcPct val="0"/>
              </a:spcAft>
              <a:buClrTx/>
              <a:buSzTx/>
              <a:buFontTx/>
              <a:buNone/>
            </a:pPr>
            <a:endParaRPr lang="en-US" altLang="en-US" sz="1800" dirty="0">
              <a:solidFill>
                <a:srgbClr val="000000"/>
              </a:solidFill>
              <a:latin typeface="Tahoma" charset="0"/>
            </a:endParaRPr>
          </a:p>
        </p:txBody>
      </p:sp>
      <p:pic>
        <p:nvPicPr>
          <p:cNvPr id="283" name="Picture 34"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67101" y="4164013"/>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Text Box 35"/>
          <p:cNvSpPr txBox="1">
            <a:spLocks noChangeArrowheads="1"/>
          </p:cNvSpPr>
          <p:nvPr/>
        </p:nvSpPr>
        <p:spPr bwMode="auto">
          <a:xfrm>
            <a:off x="3835400" y="4379913"/>
            <a:ext cx="15382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75000"/>
              </a:lnSpc>
              <a:spcBef>
                <a:spcPct val="0"/>
              </a:spcBef>
              <a:spcAft>
                <a:spcPct val="0"/>
              </a:spcAft>
              <a:buClrTx/>
              <a:buSzTx/>
              <a:buFontTx/>
              <a:buNone/>
            </a:pPr>
            <a:r>
              <a:rPr lang="en-US" altLang="en-US" sz="1800" i="1">
                <a:solidFill>
                  <a:srgbClr val="FF0000"/>
                </a:solidFill>
                <a:latin typeface="Tahoma" charset="0"/>
              </a:rPr>
              <a:t>pkt 2 timeout</a:t>
            </a:r>
          </a:p>
        </p:txBody>
      </p:sp>
      <p:sp>
        <p:nvSpPr>
          <p:cNvPr id="285" name="Text Box 36"/>
          <p:cNvSpPr txBox="1">
            <a:spLocks noChangeArrowheads="1"/>
          </p:cNvSpPr>
          <p:nvPr/>
        </p:nvSpPr>
        <p:spPr bwMode="auto">
          <a:xfrm>
            <a:off x="4160839" y="4594226"/>
            <a:ext cx="12461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pkt2</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pkt3</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pkt4</a:t>
            </a:r>
          </a:p>
          <a:p>
            <a:pPr algn="r" eaLnBrk="0" fontAlgn="base" hangingPunct="0">
              <a:lnSpc>
                <a:spcPct val="90000"/>
              </a:lnSpc>
              <a:spcBef>
                <a:spcPct val="0"/>
              </a:spcBef>
              <a:spcAft>
                <a:spcPct val="0"/>
              </a:spcAft>
              <a:buClrTx/>
              <a:buSzTx/>
              <a:buFontTx/>
              <a:buNone/>
            </a:pPr>
            <a:r>
              <a:rPr lang="en-US" altLang="en-US" sz="1800" dirty="0">
                <a:solidFill>
                  <a:srgbClr val="000000"/>
                </a:solidFill>
                <a:latin typeface="Tahoma" charset="0"/>
              </a:rPr>
              <a:t>send  pkt5</a:t>
            </a:r>
          </a:p>
        </p:txBody>
      </p:sp>
      <p:sp>
        <p:nvSpPr>
          <p:cNvPr id="286" name="Line 7"/>
          <p:cNvSpPr>
            <a:spLocks noChangeShapeType="1"/>
          </p:cNvSpPr>
          <p:nvPr/>
        </p:nvSpPr>
        <p:spPr bwMode="auto">
          <a:xfrm>
            <a:off x="5446713" y="1606551"/>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7" name="Line 11"/>
          <p:cNvSpPr>
            <a:spLocks noChangeShapeType="1"/>
          </p:cNvSpPr>
          <p:nvPr/>
        </p:nvSpPr>
        <p:spPr bwMode="auto">
          <a:xfrm>
            <a:off x="5445126" y="1881188"/>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8" name="Line 12"/>
          <p:cNvSpPr>
            <a:spLocks noChangeShapeType="1"/>
          </p:cNvSpPr>
          <p:nvPr/>
        </p:nvSpPr>
        <p:spPr bwMode="auto">
          <a:xfrm>
            <a:off x="5461000" y="2144714"/>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89" name="Line 13"/>
          <p:cNvSpPr>
            <a:spLocks noChangeShapeType="1"/>
          </p:cNvSpPr>
          <p:nvPr/>
        </p:nvSpPr>
        <p:spPr bwMode="auto">
          <a:xfrm>
            <a:off x="5467351" y="2430463"/>
            <a:ext cx="2100263"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0" name="Line 17"/>
          <p:cNvSpPr>
            <a:spLocks noChangeShapeType="1"/>
          </p:cNvSpPr>
          <p:nvPr/>
        </p:nvSpPr>
        <p:spPr bwMode="auto">
          <a:xfrm flipH="1">
            <a:off x="5453064" y="2130425"/>
            <a:ext cx="2014537"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1" name="Text Box 19"/>
          <p:cNvSpPr txBox="1">
            <a:spLocks noChangeArrowheads="1"/>
          </p:cNvSpPr>
          <p:nvPr/>
        </p:nvSpPr>
        <p:spPr bwMode="auto">
          <a:xfrm>
            <a:off x="6223001" y="2179638"/>
            <a:ext cx="341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800" b="1" dirty="0">
                <a:solidFill>
                  <a:srgbClr val="FF0000"/>
                </a:solidFill>
                <a:latin typeface="Tahoma" charset="0"/>
              </a:rPr>
              <a:t>X</a:t>
            </a:r>
          </a:p>
        </p:txBody>
      </p:sp>
      <p:sp>
        <p:nvSpPr>
          <p:cNvPr id="292" name="Text Box 20"/>
          <p:cNvSpPr txBox="1">
            <a:spLocks noChangeArrowheads="1"/>
          </p:cNvSpPr>
          <p:nvPr/>
        </p:nvSpPr>
        <p:spPr bwMode="auto">
          <a:xfrm>
            <a:off x="6381750" y="2200275"/>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FF0000"/>
                </a:solidFill>
                <a:latin typeface="Tahoma" charset="0"/>
              </a:rPr>
              <a:t>loss</a:t>
            </a:r>
          </a:p>
        </p:txBody>
      </p:sp>
      <p:sp>
        <p:nvSpPr>
          <p:cNvPr id="293" name="Line 21"/>
          <p:cNvSpPr>
            <a:spLocks noChangeShapeType="1"/>
          </p:cNvSpPr>
          <p:nvPr/>
        </p:nvSpPr>
        <p:spPr bwMode="auto">
          <a:xfrm flipH="1">
            <a:off x="5449889" y="2416175"/>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4" name="Line 24"/>
          <p:cNvSpPr>
            <a:spLocks noChangeShapeType="1"/>
          </p:cNvSpPr>
          <p:nvPr/>
        </p:nvSpPr>
        <p:spPr bwMode="auto">
          <a:xfrm>
            <a:off x="5453063" y="3252788"/>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5" name="Line 25"/>
          <p:cNvSpPr>
            <a:spLocks noChangeShapeType="1"/>
          </p:cNvSpPr>
          <p:nvPr/>
        </p:nvSpPr>
        <p:spPr bwMode="auto">
          <a:xfrm>
            <a:off x="5484813" y="3571876"/>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96" name="Line 26"/>
          <p:cNvSpPr>
            <a:spLocks noChangeShapeType="1"/>
          </p:cNvSpPr>
          <p:nvPr/>
        </p:nvSpPr>
        <p:spPr bwMode="auto">
          <a:xfrm flipH="1">
            <a:off x="5481639" y="2946400"/>
            <a:ext cx="2014537" cy="110013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97" name="Group 29"/>
          <p:cNvGrpSpPr>
            <a:grpSpLocks/>
          </p:cNvGrpSpPr>
          <p:nvPr/>
        </p:nvGrpSpPr>
        <p:grpSpPr bwMode="auto">
          <a:xfrm>
            <a:off x="5341939" y="2135188"/>
            <a:ext cx="103187" cy="2462212"/>
            <a:chOff x="3651" y="1878"/>
            <a:chExt cx="78" cy="963"/>
          </a:xfrm>
        </p:grpSpPr>
        <p:sp>
          <p:nvSpPr>
            <p:cNvPr id="298" name="Line 30"/>
            <p:cNvSpPr>
              <a:spLocks noChangeShapeType="1"/>
            </p:cNvSpPr>
            <p:nvPr/>
          </p:nvSpPr>
          <p:spPr bwMode="auto">
            <a:xfrm>
              <a:off x="3729" y="1879"/>
              <a:ext cx="0" cy="9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9" name="Line 31"/>
            <p:cNvSpPr>
              <a:spLocks noChangeShapeType="1"/>
            </p:cNvSpPr>
            <p:nvPr/>
          </p:nvSpPr>
          <p:spPr bwMode="auto">
            <a:xfrm flipH="1">
              <a:off x="3651" y="1878"/>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300" name="Line 32"/>
            <p:cNvSpPr>
              <a:spLocks noChangeShapeType="1"/>
            </p:cNvSpPr>
            <p:nvPr/>
          </p:nvSpPr>
          <p:spPr bwMode="auto">
            <a:xfrm flipH="1">
              <a:off x="3651" y="2841"/>
              <a:ext cx="7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301" name="Line 37"/>
          <p:cNvSpPr>
            <a:spLocks noChangeShapeType="1"/>
          </p:cNvSpPr>
          <p:nvPr/>
        </p:nvSpPr>
        <p:spPr bwMode="auto">
          <a:xfrm>
            <a:off x="5461001" y="4765676"/>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2" name="Line 38"/>
          <p:cNvSpPr>
            <a:spLocks noChangeShapeType="1"/>
          </p:cNvSpPr>
          <p:nvPr/>
        </p:nvSpPr>
        <p:spPr bwMode="auto">
          <a:xfrm>
            <a:off x="5453063" y="5010151"/>
            <a:ext cx="2101850"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3" name="Line 39"/>
          <p:cNvSpPr>
            <a:spLocks noChangeShapeType="1"/>
          </p:cNvSpPr>
          <p:nvPr/>
        </p:nvSpPr>
        <p:spPr bwMode="auto">
          <a:xfrm>
            <a:off x="5446713" y="524351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4" name="Line 40"/>
          <p:cNvSpPr>
            <a:spLocks noChangeShapeType="1"/>
          </p:cNvSpPr>
          <p:nvPr/>
        </p:nvSpPr>
        <p:spPr bwMode="auto">
          <a:xfrm>
            <a:off x="5449888" y="5476876"/>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05" name="Text Box 41"/>
          <p:cNvSpPr txBox="1">
            <a:spLocks noChangeArrowheads="1"/>
          </p:cNvSpPr>
          <p:nvPr/>
        </p:nvSpPr>
        <p:spPr bwMode="auto">
          <a:xfrm>
            <a:off x="7521575" y="33782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pkt4,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6" name="Text Box 42"/>
          <p:cNvSpPr txBox="1">
            <a:spLocks noChangeArrowheads="1"/>
          </p:cNvSpPr>
          <p:nvPr/>
        </p:nvSpPr>
        <p:spPr bwMode="auto">
          <a:xfrm>
            <a:off x="7540625" y="389890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receive pkt5, </a:t>
            </a:r>
            <a:r>
              <a:rPr lang="en-US" altLang="en-US" sz="1800" dirty="0">
                <a:solidFill>
                  <a:srgbClr val="FF0000"/>
                </a:solidFill>
                <a:latin typeface="Tahoma" charset="0"/>
              </a:rPr>
              <a:t>discard</a:t>
            </a:r>
            <a:r>
              <a:rPr lang="en-US" altLang="en-US" sz="1800" dirty="0">
                <a:solidFill>
                  <a:srgbClr val="000000"/>
                </a:solidFill>
                <a:latin typeface="Tahoma" charset="0"/>
              </a:rPr>
              <a:t>, </a:t>
            </a:r>
          </a:p>
          <a:p>
            <a:pPr eaLnBrk="0" fontAlgn="base" hangingPunct="0">
              <a:lnSpc>
                <a:spcPct val="100000"/>
              </a:lnSpc>
              <a:spcBef>
                <a:spcPct val="0"/>
              </a:spcBef>
              <a:spcAft>
                <a:spcPct val="0"/>
              </a:spcAft>
              <a:buClrTx/>
              <a:buSzTx/>
              <a:buFontTx/>
              <a:buNone/>
            </a:pPr>
            <a:r>
              <a:rPr lang="en-US" altLang="en-US" sz="1800" dirty="0">
                <a:solidFill>
                  <a:srgbClr val="000000"/>
                </a:solidFill>
                <a:latin typeface="Tahoma" charset="0"/>
              </a:rPr>
              <a:t>           (re)send ack1</a:t>
            </a:r>
          </a:p>
        </p:txBody>
      </p:sp>
      <p:sp>
        <p:nvSpPr>
          <p:cNvPr id="307" name="Text Box 43"/>
          <p:cNvSpPr txBox="1">
            <a:spLocks noChangeArrowheads="1"/>
          </p:cNvSpPr>
          <p:nvPr/>
        </p:nvSpPr>
        <p:spPr bwMode="auto">
          <a:xfrm>
            <a:off x="7551738" y="5053014"/>
            <a:ext cx="29654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pkt2, deliver, send ack2</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pkt3, deliver, send ack3</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pkt4, deliver, send ack4</a:t>
            </a:r>
          </a:p>
          <a:p>
            <a:pPr eaLnBrk="0" fontAlgn="base" hangingPunct="0">
              <a:lnSpc>
                <a:spcPct val="90000"/>
              </a:lnSpc>
              <a:spcBef>
                <a:spcPct val="0"/>
              </a:spcBef>
              <a:spcAft>
                <a:spcPct val="0"/>
              </a:spcAft>
              <a:buClrTx/>
              <a:buSzTx/>
              <a:buFontTx/>
              <a:buNone/>
            </a:pPr>
            <a:r>
              <a:rPr lang="en-US" altLang="en-US" sz="1800" dirty="0" err="1">
                <a:solidFill>
                  <a:srgbClr val="000000"/>
                </a:solidFill>
                <a:latin typeface="Tahoma" charset="0"/>
              </a:rPr>
              <a:t>rcv</a:t>
            </a:r>
            <a:r>
              <a:rPr lang="en-US" altLang="en-US" sz="1800" dirty="0">
                <a:solidFill>
                  <a:srgbClr val="000000"/>
                </a:solidFill>
                <a:latin typeface="Tahoma" charset="0"/>
              </a:rPr>
              <a:t> pkt5, deliver, send ack5</a:t>
            </a:r>
          </a:p>
        </p:txBody>
      </p:sp>
      <p:sp>
        <p:nvSpPr>
          <p:cNvPr id="308" name="Text Box 44"/>
          <p:cNvSpPr txBox="1">
            <a:spLocks noChangeArrowheads="1"/>
          </p:cNvSpPr>
          <p:nvPr/>
        </p:nvSpPr>
        <p:spPr bwMode="auto">
          <a:xfrm>
            <a:off x="3603625" y="3881438"/>
            <a:ext cx="181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Tahoma" charset="0"/>
              </a:rPr>
              <a:t>ignore duplicate ACK</a:t>
            </a:r>
          </a:p>
        </p:txBody>
      </p:sp>
      <p:grpSp>
        <p:nvGrpSpPr>
          <p:cNvPr id="309" name="Group 65"/>
          <p:cNvGrpSpPr>
            <a:grpSpLocks/>
          </p:cNvGrpSpPr>
          <p:nvPr/>
        </p:nvGrpSpPr>
        <p:grpSpPr bwMode="auto">
          <a:xfrm>
            <a:off x="1706564" y="1450975"/>
            <a:ext cx="1512887" cy="304800"/>
            <a:chOff x="115" y="914"/>
            <a:chExt cx="953" cy="192"/>
          </a:xfrm>
        </p:grpSpPr>
        <p:sp>
          <p:nvSpPr>
            <p:cNvPr id="310" name="Rectangle 60"/>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1" name="Text Box 46"/>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12" name="Text Box 59"/>
          <p:cNvSpPr txBox="1">
            <a:spLocks noChangeArrowheads="1"/>
          </p:cNvSpPr>
          <p:nvPr/>
        </p:nvSpPr>
        <p:spPr bwMode="auto">
          <a:xfrm>
            <a:off x="1759451" y="1020763"/>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u="sng" dirty="0">
                <a:solidFill>
                  <a:srgbClr val="000099"/>
                </a:solidFill>
                <a:latin typeface="Tahoma" charset="0"/>
              </a:rPr>
              <a:t>sender window (N=4)</a:t>
            </a:r>
          </a:p>
        </p:txBody>
      </p:sp>
      <p:grpSp>
        <p:nvGrpSpPr>
          <p:cNvPr id="313" name="Group 67"/>
          <p:cNvGrpSpPr>
            <a:grpSpLocks/>
          </p:cNvGrpSpPr>
          <p:nvPr/>
        </p:nvGrpSpPr>
        <p:grpSpPr bwMode="auto">
          <a:xfrm>
            <a:off x="1703389" y="1736725"/>
            <a:ext cx="1512887" cy="304800"/>
            <a:chOff x="115" y="914"/>
            <a:chExt cx="953" cy="192"/>
          </a:xfrm>
        </p:grpSpPr>
        <p:sp>
          <p:nvSpPr>
            <p:cNvPr id="314" name="Rectangle 6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5" name="Text Box 6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6" name="Group 70"/>
          <p:cNvGrpSpPr>
            <a:grpSpLocks/>
          </p:cNvGrpSpPr>
          <p:nvPr/>
        </p:nvGrpSpPr>
        <p:grpSpPr bwMode="auto">
          <a:xfrm>
            <a:off x="1711325" y="2022475"/>
            <a:ext cx="1512888" cy="304800"/>
            <a:chOff x="115" y="914"/>
            <a:chExt cx="953" cy="192"/>
          </a:xfrm>
        </p:grpSpPr>
        <p:sp>
          <p:nvSpPr>
            <p:cNvPr id="317" name="Rectangle 71"/>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18" name="Text Box 72"/>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grpSp>
        <p:nvGrpSpPr>
          <p:cNvPr id="319" name="Group 73"/>
          <p:cNvGrpSpPr>
            <a:grpSpLocks/>
          </p:cNvGrpSpPr>
          <p:nvPr/>
        </p:nvGrpSpPr>
        <p:grpSpPr bwMode="auto">
          <a:xfrm>
            <a:off x="1708150" y="2297113"/>
            <a:ext cx="1512888" cy="304800"/>
            <a:chOff x="115" y="914"/>
            <a:chExt cx="953" cy="192"/>
          </a:xfrm>
        </p:grpSpPr>
        <p:sp>
          <p:nvSpPr>
            <p:cNvPr id="320" name="Rectangle 74"/>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1" name="Text Box 75"/>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FFFFFF"/>
                  </a:solidFill>
                  <a:latin typeface="Arial" charset="0"/>
                </a:rPr>
                <a:t>0 1 2 3 </a:t>
              </a:r>
              <a:r>
                <a:rPr lang="en-US" altLang="en-US" sz="1400" dirty="0">
                  <a:solidFill>
                    <a:srgbClr val="000000"/>
                  </a:solidFill>
                  <a:latin typeface="Arial" charset="0"/>
                </a:rPr>
                <a:t>4 5 6 7 8 </a:t>
              </a:r>
            </a:p>
          </p:txBody>
        </p:sp>
      </p:grpSp>
      <p:sp>
        <p:nvSpPr>
          <p:cNvPr id="322" name="Rectangle 79"/>
          <p:cNvSpPr>
            <a:spLocks noChangeArrowheads="1"/>
          </p:cNvSpPr>
          <p:nvPr/>
        </p:nvSpPr>
        <p:spPr bwMode="auto">
          <a:xfrm>
            <a:off x="1919288" y="3101975"/>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3" name="Text Box 80"/>
          <p:cNvSpPr txBox="1">
            <a:spLocks noChangeArrowheads="1"/>
          </p:cNvSpPr>
          <p:nvPr/>
        </p:nvSpPr>
        <p:spPr bwMode="auto">
          <a:xfrm>
            <a:off x="1704975" y="3067050"/>
            <a:ext cx="1512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a:t>
            </a:r>
            <a:r>
              <a:rPr lang="en-US" altLang="en-US" sz="1400" dirty="0">
                <a:solidFill>
                  <a:srgbClr val="FFFFFF"/>
                </a:solidFill>
                <a:latin typeface="Arial" charset="0"/>
              </a:rPr>
              <a:t>1 2 3 4</a:t>
            </a:r>
            <a:r>
              <a:rPr lang="en-US" altLang="en-US" sz="1400" dirty="0">
                <a:solidFill>
                  <a:srgbClr val="000000"/>
                </a:solidFill>
                <a:latin typeface="Arial" charset="0"/>
              </a:rPr>
              <a:t> 5 6 7 8 </a:t>
            </a:r>
          </a:p>
        </p:txBody>
      </p:sp>
      <p:grpSp>
        <p:nvGrpSpPr>
          <p:cNvPr id="324" name="Group 84"/>
          <p:cNvGrpSpPr>
            <a:grpSpLocks/>
          </p:cNvGrpSpPr>
          <p:nvPr/>
        </p:nvGrpSpPr>
        <p:grpSpPr bwMode="auto">
          <a:xfrm>
            <a:off x="1701800" y="3341688"/>
            <a:ext cx="1512888" cy="304800"/>
            <a:chOff x="112" y="2105"/>
            <a:chExt cx="953" cy="192"/>
          </a:xfrm>
        </p:grpSpPr>
        <p:sp>
          <p:nvSpPr>
            <p:cNvPr id="325" name="Rectangle 8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6" name="Text Box 8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27" name="Group 85"/>
          <p:cNvGrpSpPr>
            <a:grpSpLocks/>
          </p:cNvGrpSpPr>
          <p:nvPr/>
        </p:nvGrpSpPr>
        <p:grpSpPr bwMode="auto">
          <a:xfrm>
            <a:off x="1690689" y="4635500"/>
            <a:ext cx="1512887" cy="304800"/>
            <a:chOff x="112" y="2105"/>
            <a:chExt cx="953" cy="192"/>
          </a:xfrm>
        </p:grpSpPr>
        <p:sp>
          <p:nvSpPr>
            <p:cNvPr id="328" name="Rectangle 8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29" name="Text Box 8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0" name="Group 88"/>
          <p:cNvGrpSpPr>
            <a:grpSpLocks/>
          </p:cNvGrpSpPr>
          <p:nvPr/>
        </p:nvGrpSpPr>
        <p:grpSpPr bwMode="auto">
          <a:xfrm>
            <a:off x="1698625" y="4876800"/>
            <a:ext cx="1512888" cy="304800"/>
            <a:chOff x="112" y="2105"/>
            <a:chExt cx="953" cy="192"/>
          </a:xfrm>
        </p:grpSpPr>
        <p:sp>
          <p:nvSpPr>
            <p:cNvPr id="331" name="Rectangle 89"/>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2" name="Text Box 90"/>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dirty="0">
                  <a:solidFill>
                    <a:srgbClr val="000000"/>
                  </a:solidFill>
                  <a:latin typeface="Arial" charset="0"/>
                </a:rPr>
                <a:t>0 1</a:t>
              </a:r>
              <a:r>
                <a:rPr lang="en-US" altLang="en-US" sz="1400" dirty="0">
                  <a:solidFill>
                    <a:srgbClr val="FFFFFF"/>
                  </a:solidFill>
                  <a:latin typeface="Arial" charset="0"/>
                </a:rPr>
                <a:t> 2 3 4 5</a:t>
              </a:r>
              <a:r>
                <a:rPr lang="en-US" altLang="en-US" sz="1400" dirty="0">
                  <a:solidFill>
                    <a:srgbClr val="000000"/>
                  </a:solidFill>
                  <a:latin typeface="Arial" charset="0"/>
                </a:rPr>
                <a:t> 6 7 8 </a:t>
              </a:r>
            </a:p>
          </p:txBody>
        </p:sp>
      </p:grpSp>
      <p:grpSp>
        <p:nvGrpSpPr>
          <p:cNvPr id="333" name="Group 91"/>
          <p:cNvGrpSpPr>
            <a:grpSpLocks/>
          </p:cNvGrpSpPr>
          <p:nvPr/>
        </p:nvGrpSpPr>
        <p:grpSpPr bwMode="auto">
          <a:xfrm>
            <a:off x="1695450" y="5140325"/>
            <a:ext cx="1512888" cy="304800"/>
            <a:chOff x="112" y="2105"/>
            <a:chExt cx="953" cy="192"/>
          </a:xfrm>
        </p:grpSpPr>
        <p:sp>
          <p:nvSpPr>
            <p:cNvPr id="334" name="Rectangle 92"/>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5" name="Text Box 93"/>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grpSp>
        <p:nvGrpSpPr>
          <p:cNvPr id="336" name="Group 94"/>
          <p:cNvGrpSpPr>
            <a:grpSpLocks/>
          </p:cNvGrpSpPr>
          <p:nvPr/>
        </p:nvGrpSpPr>
        <p:grpSpPr bwMode="auto">
          <a:xfrm>
            <a:off x="1692275" y="5381625"/>
            <a:ext cx="1512888" cy="304800"/>
            <a:chOff x="112" y="2105"/>
            <a:chExt cx="953" cy="192"/>
          </a:xfrm>
        </p:grpSpPr>
        <p:sp>
          <p:nvSpPr>
            <p:cNvPr id="337" name="Rectangle 95"/>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338" name="Text Box 96"/>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400">
                  <a:solidFill>
                    <a:srgbClr val="000000"/>
                  </a:solidFill>
                  <a:latin typeface="Arial" charset="0"/>
                </a:rPr>
                <a:t>0 1</a:t>
              </a:r>
              <a:r>
                <a:rPr lang="en-US" altLang="en-US" sz="1400">
                  <a:solidFill>
                    <a:srgbClr val="FFFFFF"/>
                  </a:solidFill>
                  <a:latin typeface="Arial" charset="0"/>
                </a:rPr>
                <a:t> 2 3 4 5</a:t>
              </a:r>
              <a:r>
                <a:rPr lang="en-US" altLang="en-US" sz="1400">
                  <a:solidFill>
                    <a:srgbClr val="000000"/>
                  </a:solidFill>
                  <a:latin typeface="Arial" charset="0"/>
                </a:rPr>
                <a:t> 6 7 8 </a:t>
              </a:r>
            </a:p>
          </p:txBody>
        </p:sp>
      </p:grpSp>
      <p:sp>
        <p:nvSpPr>
          <p:cNvPr id="339" name="Line 98"/>
          <p:cNvSpPr>
            <a:spLocks noChangeShapeType="1"/>
          </p:cNvSpPr>
          <p:nvPr/>
        </p:nvSpPr>
        <p:spPr bwMode="auto">
          <a:xfrm flipH="1">
            <a:off x="6515101" y="3757613"/>
            <a:ext cx="1033463"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0" name="Line 99"/>
          <p:cNvSpPr>
            <a:spLocks noChangeShapeType="1"/>
          </p:cNvSpPr>
          <p:nvPr/>
        </p:nvSpPr>
        <p:spPr bwMode="auto">
          <a:xfrm flipH="1">
            <a:off x="6521451" y="4067176"/>
            <a:ext cx="1033463"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1" name="Line 100"/>
          <p:cNvSpPr>
            <a:spLocks noChangeShapeType="1"/>
          </p:cNvSpPr>
          <p:nvPr/>
        </p:nvSpPr>
        <p:spPr bwMode="auto">
          <a:xfrm flipH="1">
            <a:off x="6516688" y="5257801"/>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2" name="Line 101"/>
          <p:cNvSpPr>
            <a:spLocks noChangeShapeType="1"/>
          </p:cNvSpPr>
          <p:nvPr/>
        </p:nvSpPr>
        <p:spPr bwMode="auto">
          <a:xfrm flipH="1">
            <a:off x="6500813" y="5511801"/>
            <a:ext cx="1033462" cy="56356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3" name="Line 102"/>
          <p:cNvSpPr>
            <a:spLocks noChangeShapeType="1"/>
          </p:cNvSpPr>
          <p:nvPr/>
        </p:nvSpPr>
        <p:spPr bwMode="auto">
          <a:xfrm flipH="1">
            <a:off x="6484938" y="5754688"/>
            <a:ext cx="1033462" cy="56356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344" name="Line 103"/>
          <p:cNvSpPr>
            <a:spLocks noChangeShapeType="1"/>
          </p:cNvSpPr>
          <p:nvPr/>
        </p:nvSpPr>
        <p:spPr bwMode="auto">
          <a:xfrm flipH="1">
            <a:off x="6781800" y="5997576"/>
            <a:ext cx="720725" cy="36988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Tree>
    <p:extLst>
      <p:ext uri="{BB962C8B-B14F-4D97-AF65-F5344CB8AC3E}">
        <p14:creationId xmlns:p14="http://schemas.microsoft.com/office/powerpoint/2010/main" val="129429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1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27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28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1000"/>
                                  </p:stCondLst>
                                  <p:childTnLst>
                                    <p:set>
                                      <p:cBhvr>
                                        <p:cTn id="27" dur="1" fill="hold">
                                          <p:stCondLst>
                                            <p:cond delay="0"/>
                                          </p:stCondLst>
                                        </p:cTn>
                                        <p:tgtEl>
                                          <p:spTgt spid="28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1000"/>
                                  </p:stCondLst>
                                  <p:childTnLst>
                                    <p:set>
                                      <p:cBhvr>
                                        <p:cTn id="30" dur="1" fill="hold">
                                          <p:stCondLst>
                                            <p:cond delay="0"/>
                                          </p:stCondLst>
                                        </p:cTn>
                                        <p:tgtEl>
                                          <p:spTgt spid="287"/>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1000"/>
                                  </p:stCondLst>
                                  <p:childTnLst>
                                    <p:set>
                                      <p:cBhvr>
                                        <p:cTn id="33" dur="1" fill="hold">
                                          <p:stCondLst>
                                            <p:cond delay="0"/>
                                          </p:stCondLst>
                                        </p:cTn>
                                        <p:tgtEl>
                                          <p:spTgt spid="288"/>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291"/>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92"/>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grpId="0" nodeType="afterEffect">
                                  <p:stCondLst>
                                    <p:cond delay="1000"/>
                                  </p:stCondLst>
                                  <p:childTnLst>
                                    <p:set>
                                      <p:cBhvr>
                                        <p:cTn id="42" dur="1" fill="hold">
                                          <p:stCondLst>
                                            <p:cond delay="0"/>
                                          </p:stCondLst>
                                        </p:cTn>
                                        <p:tgtEl>
                                          <p:spTgt spid="289"/>
                                        </p:tgtEl>
                                        <p:attrNameLst>
                                          <p:attrName>style.visibility</p:attrName>
                                        </p:attrNameLst>
                                      </p:cBhvr>
                                      <p:to>
                                        <p:strVal val="visible"/>
                                      </p:to>
                                    </p:set>
                                  </p:childTnLst>
                                </p:cTn>
                              </p:par>
                            </p:childTnLst>
                          </p:cTn>
                        </p:par>
                        <p:par>
                          <p:cTn id="43" fill="hold">
                            <p:stCondLst>
                              <p:cond delay="5000"/>
                            </p:stCondLst>
                            <p:childTnLst>
                              <p:par>
                                <p:cTn id="44" presetID="1" presetClass="entr" presetSubtype="0" fill="hold" grpId="0" nodeType="afterEffect">
                                  <p:stCondLst>
                                    <p:cond delay="1000"/>
                                  </p:stCondLst>
                                  <p:childTnLst>
                                    <p:set>
                                      <p:cBhvr>
                                        <p:cTn id="45" dur="1" fill="hold">
                                          <p:stCondLst>
                                            <p:cond delay="0"/>
                                          </p:stCondLst>
                                        </p:cTn>
                                        <p:tgtEl>
                                          <p:spTgt spid="281"/>
                                        </p:tgtEl>
                                        <p:attrNameLst>
                                          <p:attrName>style.visibility</p:attrName>
                                        </p:attrNameLst>
                                      </p:cBhvr>
                                      <p:to>
                                        <p:strVal val="visible"/>
                                      </p:to>
                                    </p:set>
                                  </p:childTnLst>
                                </p:cTn>
                              </p:par>
                            </p:childTnLst>
                          </p:cTn>
                        </p:par>
                        <p:par>
                          <p:cTn id="46" fill="hold">
                            <p:stCondLst>
                              <p:cond delay="6000"/>
                            </p:stCondLst>
                            <p:childTnLst>
                              <p:par>
                                <p:cTn id="47" presetID="1" presetClass="entr" presetSubtype="0" fill="hold" grpId="0" nodeType="afterEffect">
                                  <p:stCondLst>
                                    <p:cond delay="0"/>
                                  </p:stCondLst>
                                  <p:childTnLst>
                                    <p:set>
                                      <p:cBhvr>
                                        <p:cTn id="48" dur="1" fill="hold">
                                          <p:stCondLst>
                                            <p:cond delay="0"/>
                                          </p:stCondLst>
                                        </p:cTn>
                                        <p:tgtEl>
                                          <p:spTgt spid="290"/>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0"/>
                                  </p:stCondLst>
                                  <p:childTnLst>
                                    <p:set>
                                      <p:cBhvr>
                                        <p:cTn id="51" dur="1" fill="hold">
                                          <p:stCondLst>
                                            <p:cond delay="0"/>
                                          </p:stCondLst>
                                        </p:cTn>
                                        <p:tgtEl>
                                          <p:spTgt spid="293"/>
                                        </p:tgtEl>
                                        <p:attrNameLst>
                                          <p:attrName>style.visibility</p:attrName>
                                        </p:attrNameLst>
                                      </p:cBhvr>
                                      <p:to>
                                        <p:strVal val="visible"/>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296"/>
                                        </p:tgtEl>
                                        <p:attrNameLst>
                                          <p:attrName>style.visibility</p:attrName>
                                        </p:attrNameLst>
                                      </p:cBhvr>
                                      <p:to>
                                        <p:strVal val="visible"/>
                                      </p:to>
                                    </p:set>
                                  </p:childTnLst>
                                </p:cTn>
                              </p:par>
                            </p:childTnLst>
                          </p:cTn>
                        </p:par>
                        <p:par>
                          <p:cTn id="55" fill="hold">
                            <p:stCondLst>
                              <p:cond delay="6000"/>
                            </p:stCondLst>
                            <p:childTnLst>
                              <p:par>
                                <p:cTn id="56" presetID="1" presetClass="entr" presetSubtype="0" fill="hold" nodeType="afterEffect">
                                  <p:stCondLst>
                                    <p:cond delay="1000"/>
                                  </p:stCondLst>
                                  <p:childTnLst>
                                    <p:set>
                                      <p:cBhvr>
                                        <p:cTn id="57" dur="1" fill="hold">
                                          <p:stCondLst>
                                            <p:cond delay="0"/>
                                          </p:stCondLst>
                                        </p:cTn>
                                        <p:tgtEl>
                                          <p:spTgt spid="2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2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0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0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0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8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83"/>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27"/>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30"/>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3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3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0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0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4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4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animBg="1"/>
      <p:bldP spid="281" grpId="0"/>
      <p:bldP spid="282" grpId="0"/>
      <p:bldP spid="284" grpId="0"/>
      <p:bldP spid="285" grpId="0"/>
      <p:bldP spid="286" grpId="0" animBg="1"/>
      <p:bldP spid="287" grpId="0" animBg="1"/>
      <p:bldP spid="288" grpId="0" animBg="1"/>
      <p:bldP spid="289" grpId="0" animBg="1"/>
      <p:bldP spid="290" grpId="0" animBg="1"/>
      <p:bldP spid="291" grpId="0"/>
      <p:bldP spid="292" grpId="0"/>
      <p:bldP spid="293" grpId="0" animBg="1"/>
      <p:bldP spid="294" grpId="0" animBg="1"/>
      <p:bldP spid="295" grpId="0" animBg="1"/>
      <p:bldP spid="296" grpId="0" animBg="1"/>
      <p:bldP spid="301" grpId="0" animBg="1"/>
      <p:bldP spid="302" grpId="0" animBg="1"/>
      <p:bldP spid="303" grpId="0" animBg="1"/>
      <p:bldP spid="304" grpId="0" animBg="1"/>
      <p:bldP spid="305" grpId="0"/>
      <p:bldP spid="306" grpId="0"/>
      <p:bldP spid="307" grpId="0"/>
      <p:bldP spid="308" grpId="0"/>
      <p:bldP spid="312" grpId="0"/>
      <p:bldP spid="322" grpId="0" animBg="1"/>
      <p:bldP spid="323" grpId="0"/>
      <p:bldP spid="339" grpId="0" animBg="1"/>
      <p:bldP spid="340" grpId="0" animBg="1"/>
      <p:bldP spid="341" grpId="0" animBg="1"/>
      <p:bldP spid="342" grpId="0" animBg="1"/>
      <p:bldP spid="343" grpId="0" animBg="1"/>
      <p:bldP spid="3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5503-8F9D-8345-98F7-22C7E62987CB}"/>
              </a:ext>
            </a:extLst>
          </p:cNvPr>
          <p:cNvSpPr>
            <a:spLocks noGrp="1"/>
          </p:cNvSpPr>
          <p:nvPr>
            <p:ph type="title"/>
          </p:nvPr>
        </p:nvSpPr>
        <p:spPr/>
        <p:txBody>
          <a:bodyPr>
            <a:noAutofit/>
          </a:bodyPr>
          <a:lstStyle/>
          <a:p>
            <a:r>
              <a:rPr lang="en-US" dirty="0"/>
              <a:t>Transport Layer Services and Protocols – Example </a:t>
            </a:r>
          </a:p>
        </p:txBody>
      </p:sp>
      <p:sp>
        <p:nvSpPr>
          <p:cNvPr id="10" name="Content Placeholder 9">
            <a:extLst>
              <a:ext uri="{FF2B5EF4-FFF2-40B4-BE49-F238E27FC236}">
                <a16:creationId xmlns:a16="http://schemas.microsoft.com/office/drawing/2014/main" id="{82D96B9E-2585-2CA7-A4FD-4E418A6E0B4B}"/>
              </a:ext>
            </a:extLst>
          </p:cNvPr>
          <p:cNvSpPr>
            <a:spLocks noGrp="1"/>
          </p:cNvSpPr>
          <p:nvPr>
            <p:ph idx="1"/>
          </p:nvPr>
        </p:nvSpPr>
        <p:spPr>
          <a:xfrm>
            <a:off x="131180" y="835742"/>
            <a:ext cx="11929641" cy="5673213"/>
          </a:xfrm>
        </p:spPr>
        <p:txBody>
          <a:bodyPr/>
          <a:lstStyle/>
          <a:p>
            <a:endParaRPr lang="en-US" dirty="0"/>
          </a:p>
        </p:txBody>
      </p:sp>
      <p:pic>
        <p:nvPicPr>
          <p:cNvPr id="9" name="Picture 5">
            <a:extLst>
              <a:ext uri="{FF2B5EF4-FFF2-40B4-BE49-F238E27FC236}">
                <a16:creationId xmlns:a16="http://schemas.microsoft.com/office/drawing/2014/main" id="{07070C8D-1C61-EA41-B81B-A611BEBBFB1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3973814" y="2743201"/>
            <a:ext cx="757849" cy="63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723838" y="996846"/>
            <a:ext cx="2628900" cy="1752600"/>
            <a:chOff x="199838" y="1309205"/>
            <a:chExt cx="2628900" cy="1752600"/>
          </a:xfrm>
        </p:grpSpPr>
        <p:pic>
          <p:nvPicPr>
            <p:cNvPr id="14" name="Picture 13">
              <a:extLst>
                <a:ext uri="{FF2B5EF4-FFF2-40B4-BE49-F238E27FC236}">
                  <a16:creationId xmlns:a16="http://schemas.microsoft.com/office/drawing/2014/main" id="{D00D8C6C-ED6C-8D42-95D6-1DD8B4516F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9838" y="1309205"/>
              <a:ext cx="2628900" cy="1752600"/>
            </a:xfrm>
            <a:prstGeom prst="rect">
              <a:avLst/>
            </a:prstGeom>
          </p:spPr>
        </p:pic>
        <p:sp>
          <p:nvSpPr>
            <p:cNvPr id="3" name="TextBox 2"/>
            <p:cNvSpPr txBox="1"/>
            <p:nvPr/>
          </p:nvSpPr>
          <p:spPr>
            <a:xfrm>
              <a:off x="214828" y="1309205"/>
              <a:ext cx="1127681" cy="369332"/>
            </a:xfrm>
            <a:prstGeom prst="rect">
              <a:avLst/>
            </a:prstGeom>
            <a:noFill/>
          </p:spPr>
          <p:txBody>
            <a:bodyPr wrap="none" rtlCol="0">
              <a:spAutoFit/>
            </a:bodyPr>
            <a:lstStyle/>
            <a:p>
              <a:r>
                <a:rPr lang="en-US" b="1" dirty="0">
                  <a:solidFill>
                    <a:srgbClr val="FF0000"/>
                  </a:solidFill>
                </a:rPr>
                <a:t>West Side</a:t>
              </a:r>
            </a:p>
          </p:txBody>
        </p:sp>
      </p:grpSp>
      <p:grpSp>
        <p:nvGrpSpPr>
          <p:cNvPr id="6" name="Group 5"/>
          <p:cNvGrpSpPr/>
          <p:nvPr/>
        </p:nvGrpSpPr>
        <p:grpSpPr>
          <a:xfrm>
            <a:off x="7734300" y="4659818"/>
            <a:ext cx="2743200" cy="1664782"/>
            <a:chOff x="6210300" y="4659818"/>
            <a:chExt cx="2743200" cy="1664782"/>
          </a:xfrm>
        </p:grpSpPr>
        <p:pic>
          <p:nvPicPr>
            <p:cNvPr id="16" name="Picture 15">
              <a:extLst>
                <a:ext uri="{FF2B5EF4-FFF2-40B4-BE49-F238E27FC236}">
                  <a16:creationId xmlns:a16="http://schemas.microsoft.com/office/drawing/2014/main" id="{B559B315-898B-BA46-9C81-BA3A495648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10300" y="4659818"/>
              <a:ext cx="2743200" cy="1664782"/>
            </a:xfrm>
            <a:prstGeom prst="rect">
              <a:avLst/>
            </a:prstGeom>
          </p:spPr>
        </p:pic>
        <p:sp>
          <p:nvSpPr>
            <p:cNvPr id="8" name="TextBox 7"/>
            <p:cNvSpPr txBox="1"/>
            <p:nvPr/>
          </p:nvSpPr>
          <p:spPr>
            <a:xfrm>
              <a:off x="7920012" y="4659818"/>
              <a:ext cx="1033488" cy="369332"/>
            </a:xfrm>
            <a:prstGeom prst="rect">
              <a:avLst/>
            </a:prstGeom>
            <a:noFill/>
          </p:spPr>
          <p:txBody>
            <a:bodyPr wrap="none" rtlCol="0">
              <a:spAutoFit/>
            </a:bodyPr>
            <a:lstStyle/>
            <a:p>
              <a:r>
                <a:rPr lang="en-US" b="1" dirty="0">
                  <a:solidFill>
                    <a:srgbClr val="FF0000"/>
                  </a:solidFill>
                </a:rPr>
                <a:t>East Side</a:t>
              </a:r>
            </a:p>
          </p:txBody>
        </p:sp>
      </p:grpSp>
      <p:sp>
        <p:nvSpPr>
          <p:cNvPr id="7" name="TextBox 6"/>
          <p:cNvSpPr txBox="1"/>
          <p:nvPr/>
        </p:nvSpPr>
        <p:spPr>
          <a:xfrm>
            <a:off x="1723838" y="4800600"/>
            <a:ext cx="322653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Hosts(End Systems) = Houses</a:t>
            </a:r>
          </a:p>
        </p:txBody>
      </p:sp>
      <p:sp>
        <p:nvSpPr>
          <p:cNvPr id="12" name="TextBox 11"/>
          <p:cNvSpPr txBox="1"/>
          <p:nvPr/>
        </p:nvSpPr>
        <p:spPr>
          <a:xfrm>
            <a:off x="1738829" y="5418095"/>
            <a:ext cx="242326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Processes = Cousins</a:t>
            </a:r>
          </a:p>
        </p:txBody>
      </p:sp>
      <p:sp>
        <p:nvSpPr>
          <p:cNvPr id="13" name="TextBox 12"/>
          <p:cNvSpPr txBox="1"/>
          <p:nvPr/>
        </p:nvSpPr>
        <p:spPr>
          <a:xfrm>
            <a:off x="6195688" y="2019742"/>
            <a:ext cx="471405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Applications Messages = Letters in envelops</a:t>
            </a:r>
          </a:p>
        </p:txBody>
      </p:sp>
      <p:sp>
        <p:nvSpPr>
          <p:cNvPr id="15" name="TextBox 14"/>
          <p:cNvSpPr txBox="1"/>
          <p:nvPr/>
        </p:nvSpPr>
        <p:spPr>
          <a:xfrm>
            <a:off x="4800600" y="2734081"/>
            <a:ext cx="558226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Network Layer Protocol = postal service</a:t>
            </a:r>
          </a:p>
          <a:p>
            <a:r>
              <a:rPr lang="en-US" dirty="0"/>
              <a:t>                                              (including mail persons)</a:t>
            </a:r>
          </a:p>
        </p:txBody>
      </p:sp>
      <p:sp>
        <p:nvSpPr>
          <p:cNvPr id="17" name="TextBox 16"/>
          <p:cNvSpPr txBox="1"/>
          <p:nvPr/>
        </p:nvSpPr>
        <p:spPr>
          <a:xfrm>
            <a:off x="1723837" y="5959441"/>
            <a:ext cx="3972769"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Transport Layer Protocol = Ann &amp; Bill</a:t>
            </a:r>
          </a:p>
        </p:txBody>
      </p:sp>
      <p:cxnSp>
        <p:nvCxnSpPr>
          <p:cNvPr id="11" name="Straight Arrow Connector 10"/>
          <p:cNvCxnSpPr>
            <a:cxnSpLocks/>
            <a:stCxn id="7" idx="0"/>
          </p:cNvCxnSpPr>
          <p:nvPr/>
        </p:nvCxnSpPr>
        <p:spPr>
          <a:xfrm flipH="1" flipV="1">
            <a:off x="3202031" y="2734080"/>
            <a:ext cx="135074" cy="2066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7" idx="3"/>
          </p:cNvCxnSpPr>
          <p:nvPr/>
        </p:nvCxnSpPr>
        <p:spPr>
          <a:xfrm flipV="1">
            <a:off x="4950372" y="4985266"/>
            <a:ext cx="2783928" cy="138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360950" y="2362202"/>
            <a:ext cx="0" cy="3050085"/>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cxnSp>
        <p:nvCxnSpPr>
          <p:cNvPr id="23" name="Straight Arrow Connector 22"/>
          <p:cNvCxnSpPr>
            <a:cxnSpLocks/>
            <a:stCxn id="12" idx="3"/>
          </p:cNvCxnSpPr>
          <p:nvPr/>
        </p:nvCxnSpPr>
        <p:spPr>
          <a:xfrm flipV="1">
            <a:off x="4162091" y="5596953"/>
            <a:ext cx="4448510" cy="5808"/>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32336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9" presetClass="path" presetSubtype="0" accel="50000" decel="50000" fill="hold" nodeType="clickEffect">
                                  <p:stCondLst>
                                    <p:cond delay="0"/>
                                  </p:stCondLst>
                                  <p:childTnLst>
                                    <p:animMotion origin="layout" path="M 5E-6 -3.46821E-7 L 0.3323 0.25341 " pathEditMode="relative" rAng="0" ptsTypes="AA">
                                      <p:cBhvr>
                                        <p:cTn id="42" dur="2000" fill="hold"/>
                                        <p:tgtEl>
                                          <p:spTgt spid="9"/>
                                        </p:tgtEl>
                                        <p:attrNameLst>
                                          <p:attrName>ppt_x</p:attrName>
                                          <p:attrName>ppt_y</p:attrName>
                                        </p:attrNameLst>
                                      </p:cBhvr>
                                      <p:rCtr x="16615" y="12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Go-back-N Visualization</a:t>
            </a:r>
          </a:p>
        </p:txBody>
      </p:sp>
      <p:pic>
        <p:nvPicPr>
          <p:cNvPr id="4" name="Go back N sliding window Protocol by Khurram Tanvir - YouTube [360p].mp4">
            <a:hlinkClick r:id="" action="ppaction://media"/>
            <a:extLst>
              <a:ext uri="{FF2B5EF4-FFF2-40B4-BE49-F238E27FC236}">
                <a16:creationId xmlns:a16="http://schemas.microsoft.com/office/drawing/2014/main" id="{79DD8DCA-E476-2240-AE91-222D1AB992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02025" y="1379538"/>
            <a:ext cx="5189538" cy="4556125"/>
          </a:xfrm>
        </p:spPr>
      </p:pic>
    </p:spTree>
    <p:extLst>
      <p:ext uri="{BB962C8B-B14F-4D97-AF65-F5344CB8AC3E}">
        <p14:creationId xmlns:p14="http://schemas.microsoft.com/office/powerpoint/2010/main" val="189106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a:t>
            </a:r>
          </a:p>
        </p:txBody>
      </p:sp>
      <p:sp>
        <p:nvSpPr>
          <p:cNvPr id="3" name="Content Placeholder 2"/>
          <p:cNvSpPr>
            <a:spLocks noGrp="1"/>
          </p:cNvSpPr>
          <p:nvPr>
            <p:ph idx="1"/>
          </p:nvPr>
        </p:nvSpPr>
        <p:spPr/>
        <p:txBody>
          <a:bodyPr/>
          <a:lstStyle/>
          <a:p>
            <a:pPr algn="just">
              <a:spcAft>
                <a:spcPts val="1200"/>
              </a:spcAft>
            </a:pPr>
            <a:r>
              <a:rPr lang="en-US" sz="2800" dirty="0"/>
              <a:t>A sender can have up to N </a:t>
            </a:r>
            <a:r>
              <a:rPr lang="en-US" sz="2800" dirty="0" err="1">
                <a:solidFill>
                  <a:srgbClr val="C00000"/>
                </a:solidFill>
              </a:rPr>
              <a:t>unACKed</a:t>
            </a:r>
            <a:r>
              <a:rPr lang="en-US" sz="2800" dirty="0"/>
              <a:t> packets in pipeline.</a:t>
            </a:r>
          </a:p>
          <a:p>
            <a:pPr algn="just">
              <a:spcAft>
                <a:spcPts val="1200"/>
              </a:spcAft>
            </a:pPr>
            <a:r>
              <a:rPr lang="en-US" sz="2800" dirty="0"/>
              <a:t>Receiver sends </a:t>
            </a:r>
            <a:r>
              <a:rPr lang="en-US" sz="2800" dirty="0">
                <a:solidFill>
                  <a:srgbClr val="C00000"/>
                </a:solidFill>
              </a:rPr>
              <a:t>individual ACK </a:t>
            </a:r>
            <a:r>
              <a:rPr lang="en-US" sz="2800" dirty="0"/>
              <a:t>for each packet.</a:t>
            </a:r>
          </a:p>
          <a:p>
            <a:pPr algn="just">
              <a:spcAft>
                <a:spcPts val="1200"/>
              </a:spcAft>
            </a:pPr>
            <a:r>
              <a:rPr lang="en-US" sz="2800" dirty="0"/>
              <a:t>Sender maintains </a:t>
            </a:r>
            <a:r>
              <a:rPr lang="en-US" sz="2800" dirty="0">
                <a:solidFill>
                  <a:srgbClr val="C00000"/>
                </a:solidFill>
              </a:rPr>
              <a:t>timer</a:t>
            </a:r>
            <a:r>
              <a:rPr lang="en-US" sz="2800" dirty="0"/>
              <a:t> for each </a:t>
            </a:r>
            <a:r>
              <a:rPr lang="en-US" sz="2800" dirty="0" err="1"/>
              <a:t>unACKed</a:t>
            </a:r>
            <a:r>
              <a:rPr lang="en-US" sz="2800" dirty="0"/>
              <a:t> packet.</a:t>
            </a:r>
          </a:p>
          <a:p>
            <a:pPr algn="just">
              <a:spcAft>
                <a:spcPts val="1200"/>
              </a:spcAft>
            </a:pPr>
            <a:r>
              <a:rPr lang="en-US" sz="2800" dirty="0"/>
              <a:t>When </a:t>
            </a:r>
            <a:r>
              <a:rPr lang="en-US" sz="2800" dirty="0">
                <a:solidFill>
                  <a:srgbClr val="C00000"/>
                </a:solidFill>
              </a:rPr>
              <a:t>timer expires</a:t>
            </a:r>
            <a:r>
              <a:rPr lang="en-US" sz="2800" dirty="0"/>
              <a:t>, </a:t>
            </a:r>
            <a:r>
              <a:rPr lang="en-US" sz="2800" dirty="0">
                <a:solidFill>
                  <a:srgbClr val="C00000"/>
                </a:solidFill>
              </a:rPr>
              <a:t>retransmit</a:t>
            </a:r>
            <a:r>
              <a:rPr lang="en-US" sz="2800" dirty="0"/>
              <a:t> only that </a:t>
            </a:r>
            <a:r>
              <a:rPr lang="en-US" sz="2800" dirty="0" err="1">
                <a:solidFill>
                  <a:schemeClr val="accent6"/>
                </a:solidFill>
              </a:rPr>
              <a:t>unACKed</a:t>
            </a:r>
            <a:r>
              <a:rPr lang="en-US" sz="2800" dirty="0">
                <a:solidFill>
                  <a:schemeClr val="accent6"/>
                </a:solidFill>
              </a:rPr>
              <a:t> packet</a:t>
            </a:r>
            <a:r>
              <a:rPr lang="en-US" sz="2800" dirty="0"/>
              <a:t>.</a:t>
            </a:r>
          </a:p>
          <a:p>
            <a:endParaRPr lang="en-US" dirty="0"/>
          </a:p>
        </p:txBody>
      </p:sp>
    </p:spTree>
    <p:extLst>
      <p:ext uri="{BB962C8B-B14F-4D97-AF65-F5344CB8AC3E}">
        <p14:creationId xmlns:p14="http://schemas.microsoft.com/office/powerpoint/2010/main" val="15735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lstStyle/>
          <a:p>
            <a:r>
              <a:rPr lang="en-US"/>
              <a:t>Selective Repeat</a:t>
            </a:r>
            <a:endParaRPr lang="en-US" dirty="0"/>
          </a:p>
        </p:txBody>
      </p:sp>
      <p:sp>
        <p:nvSpPr>
          <p:cNvPr id="3" name="Content Placeholder 2"/>
          <p:cNvSpPr>
            <a:spLocks noGrp="1"/>
          </p:cNvSpPr>
          <p:nvPr>
            <p:ph idx="1"/>
          </p:nvPr>
        </p:nvSpPr>
        <p:spPr>
          <a:xfrm>
            <a:off x="131180" y="863444"/>
            <a:ext cx="11929641" cy="5590565"/>
          </a:xfrm>
        </p:spPr>
        <p:txBody>
          <a:bodyPr>
            <a:normAutofit/>
          </a:bodyPr>
          <a:lstStyle/>
          <a:p>
            <a:r>
              <a:rPr lang="en-IN" dirty="0"/>
              <a:t>Selective Repeat </a:t>
            </a:r>
            <a:r>
              <a:rPr lang="en-IN" dirty="0">
                <a:solidFill>
                  <a:srgbClr val="C00000"/>
                </a:solidFill>
              </a:rPr>
              <a:t>attempts to retransmit only those packets </a:t>
            </a:r>
            <a:r>
              <a:rPr lang="en-IN" dirty="0"/>
              <a:t>that are actually </a:t>
            </a:r>
            <a:r>
              <a:rPr lang="en-IN" dirty="0">
                <a:solidFill>
                  <a:srgbClr val="C00000"/>
                </a:solidFill>
              </a:rPr>
              <a:t>lost</a:t>
            </a:r>
            <a:r>
              <a:rPr lang="en-IN" dirty="0"/>
              <a:t> due to </a:t>
            </a:r>
            <a:r>
              <a:rPr lang="en-IN" dirty="0">
                <a:solidFill>
                  <a:srgbClr val="C00000"/>
                </a:solidFill>
              </a:rPr>
              <a:t>errors</a:t>
            </a:r>
            <a:r>
              <a:rPr lang="en-IN" dirty="0"/>
              <a:t>.</a:t>
            </a:r>
            <a:endParaRPr lang="en-US" dirty="0"/>
          </a:p>
          <a:p>
            <a:r>
              <a:rPr lang="en-IN" dirty="0"/>
              <a:t>Receiver must be able to </a:t>
            </a:r>
            <a:r>
              <a:rPr lang="en-IN" dirty="0">
                <a:solidFill>
                  <a:srgbClr val="C00000"/>
                </a:solidFill>
              </a:rPr>
              <a:t>accept packets out of order</a:t>
            </a:r>
            <a:r>
              <a:rPr lang="en-IN" dirty="0"/>
              <a:t>.</a:t>
            </a:r>
            <a:endParaRPr lang="en-US" dirty="0"/>
          </a:p>
          <a:p>
            <a:r>
              <a:rPr lang="en-IN" dirty="0"/>
              <a:t>Since receiver must release packets to higher layer in order, the receiver must be able to </a:t>
            </a:r>
            <a:r>
              <a:rPr lang="en-IN" dirty="0">
                <a:solidFill>
                  <a:srgbClr val="C00000"/>
                </a:solidFill>
              </a:rPr>
              <a:t>buffer</a:t>
            </a:r>
            <a:r>
              <a:rPr lang="en-IN" dirty="0"/>
              <a:t> some packets.</a:t>
            </a:r>
            <a:endParaRPr lang="en-US" dirty="0"/>
          </a:p>
          <a:p>
            <a:r>
              <a:rPr lang="en-IN" dirty="0"/>
              <a:t>The receiver </a:t>
            </a:r>
            <a:r>
              <a:rPr lang="en-IN" dirty="0">
                <a:solidFill>
                  <a:srgbClr val="C00000"/>
                </a:solidFill>
              </a:rPr>
              <a:t>acknowledges every good packet</a:t>
            </a:r>
            <a:r>
              <a:rPr lang="en-IN" dirty="0"/>
              <a:t>, packets that are not </a:t>
            </a:r>
            <a:r>
              <a:rPr lang="en-IN" dirty="0" err="1"/>
              <a:t>ACKed</a:t>
            </a:r>
            <a:r>
              <a:rPr lang="en-IN" dirty="0"/>
              <a:t> before a time-out are assumed lost or in error.</a:t>
            </a:r>
            <a:endParaRPr lang="en-US" dirty="0"/>
          </a:p>
          <a:p>
            <a:r>
              <a:rPr lang="en-IN" dirty="0"/>
              <a:t>This approach must be used to be sure that every packet is eventually received.</a:t>
            </a:r>
            <a:endParaRPr lang="en-US" dirty="0"/>
          </a:p>
          <a:p>
            <a:r>
              <a:rPr lang="en-IN" dirty="0"/>
              <a:t>An explicit NAK (selective reject) can request retransmission of just one packet.</a:t>
            </a:r>
            <a:endParaRPr lang="en-US" dirty="0"/>
          </a:p>
        </p:txBody>
      </p:sp>
    </p:spTree>
    <p:extLst>
      <p:ext uri="{BB962C8B-B14F-4D97-AF65-F5344CB8AC3E}">
        <p14:creationId xmlns:p14="http://schemas.microsoft.com/office/powerpoint/2010/main" val="21147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Works</a:t>
            </a:r>
          </a:p>
        </p:txBody>
      </p:sp>
      <p:sp>
        <p:nvSpPr>
          <p:cNvPr id="3" name="Content Placeholder 2">
            <a:extLst>
              <a:ext uri="{FF2B5EF4-FFF2-40B4-BE49-F238E27FC236}">
                <a16:creationId xmlns:a16="http://schemas.microsoft.com/office/drawing/2014/main" id="{6216E9E7-029D-35BD-5F6B-114DCCF3AFA4}"/>
              </a:ext>
            </a:extLst>
          </p:cNvPr>
          <p:cNvSpPr>
            <a:spLocks noGrp="1"/>
          </p:cNvSpPr>
          <p:nvPr>
            <p:ph idx="1"/>
          </p:nvPr>
        </p:nvSpPr>
        <p:spPr/>
        <p:txBody>
          <a:bodyPr/>
          <a:lstStyle/>
          <a:p>
            <a:endParaRPr lang="en-US"/>
          </a:p>
        </p:txBody>
      </p:sp>
      <p:sp>
        <p:nvSpPr>
          <p:cNvPr id="4" name="Text Box 4"/>
          <p:cNvSpPr txBox="1">
            <a:spLocks noChangeArrowheads="1"/>
          </p:cNvSpPr>
          <p:nvPr/>
        </p:nvSpPr>
        <p:spPr bwMode="auto">
          <a:xfrm>
            <a:off x="4189414" y="1490663"/>
            <a:ext cx="124618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Tahoma" charset="0"/>
              </a:rPr>
              <a:t>send  pkt0</a:t>
            </a:r>
          </a:p>
          <a:p>
            <a:pPr algn="r">
              <a:lnSpc>
                <a:spcPct val="100000"/>
              </a:lnSpc>
              <a:spcBef>
                <a:spcPct val="0"/>
              </a:spcBef>
              <a:buClrTx/>
              <a:buSzTx/>
              <a:buFontTx/>
              <a:buNone/>
            </a:pPr>
            <a:r>
              <a:rPr lang="en-US" altLang="en-US" sz="1800" dirty="0">
                <a:latin typeface="Tahoma" charset="0"/>
              </a:rPr>
              <a:t>send  pkt1</a:t>
            </a:r>
          </a:p>
          <a:p>
            <a:pPr algn="r">
              <a:lnSpc>
                <a:spcPct val="100000"/>
              </a:lnSpc>
              <a:spcBef>
                <a:spcPct val="0"/>
              </a:spcBef>
              <a:buClrTx/>
              <a:buSzTx/>
              <a:buFontTx/>
              <a:buNone/>
            </a:pPr>
            <a:r>
              <a:rPr lang="en-US" altLang="en-US" sz="1800" dirty="0">
                <a:latin typeface="Tahoma" charset="0"/>
              </a:rPr>
              <a:t>send  pkt2</a:t>
            </a:r>
          </a:p>
          <a:p>
            <a:pPr algn="r">
              <a:lnSpc>
                <a:spcPct val="100000"/>
              </a:lnSpc>
              <a:spcBef>
                <a:spcPct val="0"/>
              </a:spcBef>
              <a:buClrTx/>
              <a:buSzTx/>
              <a:buFontTx/>
              <a:buNone/>
            </a:pPr>
            <a:r>
              <a:rPr lang="en-US" altLang="en-US" sz="1800" dirty="0">
                <a:latin typeface="Tahoma" charset="0"/>
              </a:rPr>
              <a:t>send  pkt3</a:t>
            </a:r>
          </a:p>
          <a:p>
            <a:pPr algn="r">
              <a:lnSpc>
                <a:spcPct val="100000"/>
              </a:lnSpc>
              <a:spcBef>
                <a:spcPct val="0"/>
              </a:spcBef>
              <a:buClrTx/>
              <a:buSzTx/>
              <a:buFontTx/>
              <a:buNone/>
            </a:pPr>
            <a:r>
              <a:rPr lang="en-US" altLang="en-US" sz="1800" dirty="0">
                <a:latin typeface="Tahoma" charset="0"/>
              </a:rPr>
              <a:t>(wait)</a:t>
            </a:r>
          </a:p>
        </p:txBody>
      </p:sp>
      <p:sp>
        <p:nvSpPr>
          <p:cNvPr id="5" name="Text Box 5"/>
          <p:cNvSpPr txBox="1">
            <a:spLocks noChangeArrowheads="1"/>
          </p:cNvSpPr>
          <p:nvPr/>
        </p:nvSpPr>
        <p:spPr bwMode="auto">
          <a:xfrm>
            <a:off x="4510089" y="1119189"/>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dirty="0">
                <a:solidFill>
                  <a:srgbClr val="000099"/>
                </a:solidFill>
                <a:latin typeface="Tahoma" charset="0"/>
              </a:rPr>
              <a:t>sender</a:t>
            </a:r>
          </a:p>
        </p:txBody>
      </p:sp>
      <p:sp>
        <p:nvSpPr>
          <p:cNvPr id="6" name="Text Box 6"/>
          <p:cNvSpPr txBox="1">
            <a:spLocks noChangeArrowheads="1"/>
          </p:cNvSpPr>
          <p:nvPr/>
        </p:nvSpPr>
        <p:spPr bwMode="auto">
          <a:xfrm>
            <a:off x="7540626" y="1138239"/>
            <a:ext cx="107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i="1" u="sng">
                <a:solidFill>
                  <a:srgbClr val="008000"/>
                </a:solidFill>
                <a:latin typeface="Tahoma" charset="0"/>
              </a:rPr>
              <a:t>receiver</a:t>
            </a:r>
          </a:p>
        </p:txBody>
      </p:sp>
      <p:sp>
        <p:nvSpPr>
          <p:cNvPr id="7" name="Line 7"/>
          <p:cNvSpPr>
            <a:spLocks noChangeShapeType="1"/>
          </p:cNvSpPr>
          <p:nvPr/>
        </p:nvSpPr>
        <p:spPr bwMode="auto">
          <a:xfrm>
            <a:off x="7615238" y="1736726"/>
            <a:ext cx="11112" cy="453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Text Box 8"/>
          <p:cNvSpPr txBox="1">
            <a:spLocks noChangeArrowheads="1"/>
          </p:cNvSpPr>
          <p:nvPr/>
        </p:nvSpPr>
        <p:spPr bwMode="auto">
          <a:xfrm>
            <a:off x="7558089" y="1931988"/>
            <a:ext cx="256857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pkt0, send ack0</a:t>
            </a:r>
          </a:p>
          <a:p>
            <a:pPr>
              <a:lnSpc>
                <a:spcPct val="100000"/>
              </a:lnSpc>
              <a:spcBef>
                <a:spcPct val="0"/>
              </a:spcBef>
              <a:buClrTx/>
              <a:buSzTx/>
              <a:buFontTx/>
              <a:buNone/>
            </a:pPr>
            <a:r>
              <a:rPr lang="en-US" altLang="en-US" sz="1800" dirty="0">
                <a:latin typeface="Tahoma" charset="0"/>
              </a:rPr>
              <a:t>receive pkt1, send ack1</a:t>
            </a:r>
          </a:p>
          <a:p>
            <a:pPr>
              <a:lnSpc>
                <a:spcPct val="100000"/>
              </a:lnSpc>
              <a:spcBef>
                <a:spcPct val="0"/>
              </a:spcBef>
              <a:buClrTx/>
              <a:buSzTx/>
              <a:buFontTx/>
              <a:buNone/>
            </a:pP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receive pkt3,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ack3</a:t>
            </a:r>
          </a:p>
        </p:txBody>
      </p:sp>
      <p:sp>
        <p:nvSpPr>
          <p:cNvPr id="9" name="Text Box 9"/>
          <p:cNvSpPr txBox="1">
            <a:spLocks noChangeArrowheads="1"/>
          </p:cNvSpPr>
          <p:nvPr/>
        </p:nvSpPr>
        <p:spPr bwMode="auto">
          <a:xfrm>
            <a:off x="3333750" y="3094039"/>
            <a:ext cx="21542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ack0, send pkt4</a:t>
            </a:r>
          </a:p>
          <a:p>
            <a:pPr algn="r">
              <a:lnSpc>
                <a:spcPct val="100000"/>
              </a:lnSpc>
              <a:spcBef>
                <a:spcPct val="0"/>
              </a:spcBef>
              <a:buClrTx/>
              <a:buSzTx/>
              <a:buFontTx/>
              <a:buNone/>
            </a:pPr>
            <a:r>
              <a:rPr lang="en-US" altLang="en-US" sz="1800" dirty="0" err="1">
                <a:latin typeface="Tahoma" charset="0"/>
              </a:rPr>
              <a:t>rcv</a:t>
            </a:r>
            <a:r>
              <a:rPr lang="en-US" altLang="en-US" sz="1800" dirty="0">
                <a:latin typeface="Tahoma" charset="0"/>
              </a:rPr>
              <a:t> ack1, send pkt5</a:t>
            </a:r>
          </a:p>
          <a:p>
            <a:pPr algn="r">
              <a:lnSpc>
                <a:spcPct val="100000"/>
              </a:lnSpc>
              <a:spcBef>
                <a:spcPct val="0"/>
              </a:spcBef>
              <a:buClrTx/>
              <a:buSzTx/>
              <a:buFontTx/>
              <a:buNone/>
            </a:pPr>
            <a:endParaRPr lang="en-US" altLang="en-US" sz="1800" dirty="0">
              <a:latin typeface="Tahoma" charset="0"/>
            </a:endParaRPr>
          </a:p>
        </p:txBody>
      </p:sp>
      <p:pic>
        <p:nvPicPr>
          <p:cNvPr id="10" name="Picture 10" descr="alarm_clock_ringi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500438" y="4241801"/>
            <a:ext cx="4365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3868739" y="4457700"/>
            <a:ext cx="15382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75000"/>
              </a:lnSpc>
              <a:spcBef>
                <a:spcPct val="0"/>
              </a:spcBef>
              <a:buClrTx/>
              <a:buSzTx/>
              <a:buFontTx/>
              <a:buNone/>
            </a:pPr>
            <a:r>
              <a:rPr lang="en-US" altLang="en-US" sz="1800" i="1">
                <a:solidFill>
                  <a:srgbClr val="FF0000"/>
                </a:solidFill>
                <a:latin typeface="Tahoma" charset="0"/>
              </a:rPr>
              <a:t>pkt 2 timeout</a:t>
            </a:r>
          </a:p>
        </p:txBody>
      </p:sp>
      <p:sp>
        <p:nvSpPr>
          <p:cNvPr id="12" name="Text Box 12"/>
          <p:cNvSpPr txBox="1">
            <a:spLocks noChangeArrowheads="1"/>
          </p:cNvSpPr>
          <p:nvPr/>
        </p:nvSpPr>
        <p:spPr bwMode="auto">
          <a:xfrm>
            <a:off x="4194175" y="4672014"/>
            <a:ext cx="1246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90000"/>
              </a:lnSpc>
              <a:spcBef>
                <a:spcPct val="0"/>
              </a:spcBef>
              <a:buClrTx/>
              <a:buSzTx/>
              <a:buFontTx/>
              <a:buNone/>
            </a:pPr>
            <a:r>
              <a:rPr lang="en-US" altLang="en-US" sz="1800">
                <a:latin typeface="Tahoma" charset="0"/>
              </a:rPr>
              <a:t>send  pkt2</a:t>
            </a:r>
          </a:p>
        </p:txBody>
      </p:sp>
      <p:sp>
        <p:nvSpPr>
          <p:cNvPr id="13" name="Line 14"/>
          <p:cNvSpPr>
            <a:spLocks noChangeShapeType="1"/>
          </p:cNvSpPr>
          <p:nvPr/>
        </p:nvSpPr>
        <p:spPr bwMode="auto">
          <a:xfrm>
            <a:off x="5480050" y="1684338"/>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15"/>
          <p:cNvSpPr>
            <a:spLocks noChangeShapeType="1"/>
          </p:cNvSpPr>
          <p:nvPr/>
        </p:nvSpPr>
        <p:spPr bwMode="auto">
          <a:xfrm>
            <a:off x="5478463" y="1958976"/>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Line 16"/>
          <p:cNvSpPr>
            <a:spLocks noChangeShapeType="1"/>
          </p:cNvSpPr>
          <p:nvPr/>
        </p:nvSpPr>
        <p:spPr bwMode="auto">
          <a:xfrm>
            <a:off x="5494338" y="2222501"/>
            <a:ext cx="876300" cy="20002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Line 17"/>
          <p:cNvSpPr>
            <a:spLocks noChangeShapeType="1"/>
          </p:cNvSpPr>
          <p:nvPr/>
        </p:nvSpPr>
        <p:spPr bwMode="auto">
          <a:xfrm>
            <a:off x="5500688" y="2508251"/>
            <a:ext cx="2100262"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 name="Line 18"/>
          <p:cNvSpPr>
            <a:spLocks noChangeShapeType="1"/>
          </p:cNvSpPr>
          <p:nvPr/>
        </p:nvSpPr>
        <p:spPr bwMode="auto">
          <a:xfrm flipH="1">
            <a:off x="5486400" y="2208213"/>
            <a:ext cx="2014538" cy="10668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 name="Text Box 19"/>
          <p:cNvSpPr txBox="1">
            <a:spLocks noChangeArrowheads="1"/>
          </p:cNvSpPr>
          <p:nvPr/>
        </p:nvSpPr>
        <p:spPr bwMode="auto">
          <a:xfrm>
            <a:off x="6256338" y="2257426"/>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b="1">
                <a:solidFill>
                  <a:srgbClr val="FF0000"/>
                </a:solidFill>
                <a:latin typeface="Tahoma" charset="0"/>
              </a:rPr>
              <a:t>X</a:t>
            </a:r>
          </a:p>
        </p:txBody>
      </p:sp>
      <p:sp>
        <p:nvSpPr>
          <p:cNvPr id="19" name="Text Box 20"/>
          <p:cNvSpPr txBox="1">
            <a:spLocks noChangeArrowheads="1"/>
          </p:cNvSpPr>
          <p:nvPr/>
        </p:nvSpPr>
        <p:spPr bwMode="auto">
          <a:xfrm>
            <a:off x="6415089" y="2278063"/>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a:solidFill>
                  <a:srgbClr val="FF0000"/>
                </a:solidFill>
                <a:latin typeface="Tahoma" charset="0"/>
              </a:rPr>
              <a:t>loss</a:t>
            </a:r>
          </a:p>
        </p:txBody>
      </p:sp>
      <p:sp>
        <p:nvSpPr>
          <p:cNvPr id="20" name="Line 21"/>
          <p:cNvSpPr>
            <a:spLocks noChangeShapeType="1"/>
          </p:cNvSpPr>
          <p:nvPr/>
        </p:nvSpPr>
        <p:spPr bwMode="auto">
          <a:xfrm flipH="1">
            <a:off x="5483225" y="2493964"/>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 name="Line 22"/>
          <p:cNvSpPr>
            <a:spLocks noChangeShapeType="1"/>
          </p:cNvSpPr>
          <p:nvPr/>
        </p:nvSpPr>
        <p:spPr bwMode="auto">
          <a:xfrm>
            <a:off x="5486401" y="3330576"/>
            <a:ext cx="2100263" cy="468313"/>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 name="Line 23"/>
          <p:cNvSpPr>
            <a:spLocks noChangeShapeType="1"/>
          </p:cNvSpPr>
          <p:nvPr/>
        </p:nvSpPr>
        <p:spPr bwMode="auto">
          <a:xfrm>
            <a:off x="5518150" y="3649663"/>
            <a:ext cx="2101850"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 name="Line 24"/>
          <p:cNvSpPr>
            <a:spLocks noChangeShapeType="1"/>
          </p:cNvSpPr>
          <p:nvPr/>
        </p:nvSpPr>
        <p:spPr bwMode="auto">
          <a:xfrm flipH="1">
            <a:off x="5514975" y="3024189"/>
            <a:ext cx="2014538" cy="11001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4" name="Group 25"/>
          <p:cNvGrpSpPr>
            <a:grpSpLocks/>
          </p:cNvGrpSpPr>
          <p:nvPr/>
        </p:nvGrpSpPr>
        <p:grpSpPr bwMode="auto">
          <a:xfrm>
            <a:off x="5375275" y="2212976"/>
            <a:ext cx="103188" cy="2462213"/>
            <a:chOff x="3651" y="1878"/>
            <a:chExt cx="78" cy="963"/>
          </a:xfrm>
        </p:grpSpPr>
        <p:sp>
          <p:nvSpPr>
            <p:cNvPr id="25" name="Line 26"/>
            <p:cNvSpPr>
              <a:spLocks noChangeShapeType="1"/>
            </p:cNvSpPr>
            <p:nvPr/>
          </p:nvSpPr>
          <p:spPr bwMode="auto">
            <a:xfrm>
              <a:off x="3729" y="1879"/>
              <a:ext cx="0" cy="9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 name="Line 27"/>
            <p:cNvSpPr>
              <a:spLocks noChangeShapeType="1"/>
            </p:cNvSpPr>
            <p:nvPr/>
          </p:nvSpPr>
          <p:spPr bwMode="auto">
            <a:xfrm flipH="1">
              <a:off x="3651" y="1878"/>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7" name="Line 28"/>
            <p:cNvSpPr>
              <a:spLocks noChangeShapeType="1"/>
            </p:cNvSpPr>
            <p:nvPr/>
          </p:nvSpPr>
          <p:spPr bwMode="auto">
            <a:xfrm flipH="1">
              <a:off x="3651" y="2841"/>
              <a:ext cx="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8" name="Line 29"/>
          <p:cNvSpPr>
            <a:spLocks noChangeShapeType="1"/>
          </p:cNvSpPr>
          <p:nvPr/>
        </p:nvSpPr>
        <p:spPr bwMode="auto">
          <a:xfrm>
            <a:off x="5516563" y="4843463"/>
            <a:ext cx="2100262" cy="46831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9" name="Text Box 33"/>
          <p:cNvSpPr txBox="1">
            <a:spLocks noChangeArrowheads="1"/>
          </p:cNvSpPr>
          <p:nvPr/>
        </p:nvSpPr>
        <p:spPr bwMode="auto">
          <a:xfrm>
            <a:off x="7554914" y="34559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pkt4,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ack4</a:t>
            </a:r>
          </a:p>
        </p:txBody>
      </p:sp>
      <p:sp>
        <p:nvSpPr>
          <p:cNvPr id="30" name="Text Box 34"/>
          <p:cNvSpPr txBox="1">
            <a:spLocks noChangeArrowheads="1"/>
          </p:cNvSpPr>
          <p:nvPr/>
        </p:nvSpPr>
        <p:spPr bwMode="auto">
          <a:xfrm>
            <a:off x="7573964" y="3976688"/>
            <a:ext cx="23002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Tahoma" charset="0"/>
              </a:rPr>
              <a:t>receive pkt5, </a:t>
            </a:r>
            <a:r>
              <a:rPr lang="en-US" altLang="en-US" sz="1800" dirty="0">
                <a:solidFill>
                  <a:srgbClr val="FF0000"/>
                </a:solidFill>
                <a:latin typeface="Tahoma" charset="0"/>
              </a:rPr>
              <a:t>buffer</a:t>
            </a:r>
            <a:r>
              <a:rPr lang="en-US" altLang="en-US" sz="1800" dirty="0">
                <a:latin typeface="Tahoma" charset="0"/>
              </a:rPr>
              <a:t>, </a:t>
            </a:r>
          </a:p>
          <a:p>
            <a:pPr>
              <a:lnSpc>
                <a:spcPct val="100000"/>
              </a:lnSpc>
              <a:spcBef>
                <a:spcPct val="0"/>
              </a:spcBef>
              <a:buClrTx/>
              <a:buSzTx/>
              <a:buFontTx/>
              <a:buNone/>
            </a:pPr>
            <a:r>
              <a:rPr lang="en-US" altLang="en-US" sz="1800" dirty="0">
                <a:latin typeface="Tahoma" charset="0"/>
              </a:rPr>
              <a:t>           send ack5</a:t>
            </a:r>
          </a:p>
        </p:txBody>
      </p:sp>
      <p:sp>
        <p:nvSpPr>
          <p:cNvPr id="31" name="Text Box 35"/>
          <p:cNvSpPr txBox="1">
            <a:spLocks noChangeArrowheads="1"/>
          </p:cNvSpPr>
          <p:nvPr/>
        </p:nvSpPr>
        <p:spPr bwMode="auto">
          <a:xfrm>
            <a:off x="7585076" y="5130800"/>
            <a:ext cx="3228191"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90000"/>
              </a:lnSpc>
              <a:spcBef>
                <a:spcPct val="0"/>
              </a:spcBef>
              <a:buClrTx/>
              <a:buSzTx/>
              <a:buFontTx/>
              <a:buNone/>
            </a:pPr>
            <a:r>
              <a:rPr lang="en-US" altLang="en-US" sz="1800" dirty="0" err="1">
                <a:latin typeface="Tahoma" charset="0"/>
              </a:rPr>
              <a:t>rcv</a:t>
            </a:r>
            <a:r>
              <a:rPr lang="en-US" altLang="en-US" sz="1800" dirty="0">
                <a:latin typeface="Tahoma" charset="0"/>
              </a:rPr>
              <a:t> pkt2; </a:t>
            </a:r>
          </a:p>
          <a:p>
            <a:pPr>
              <a:lnSpc>
                <a:spcPct val="90000"/>
              </a:lnSpc>
              <a:spcBef>
                <a:spcPct val="0"/>
              </a:spcBef>
              <a:buClrTx/>
              <a:buSzTx/>
              <a:buFontTx/>
              <a:buNone/>
            </a:pPr>
            <a:r>
              <a:rPr lang="en-US" altLang="en-US" sz="1800" dirty="0">
                <a:latin typeface="Tahoma" charset="0"/>
              </a:rPr>
              <a:t>deliver pkt2,pkt3, pkt4, pkt5; </a:t>
            </a:r>
          </a:p>
          <a:p>
            <a:pPr>
              <a:lnSpc>
                <a:spcPct val="90000"/>
              </a:lnSpc>
              <a:spcBef>
                <a:spcPct val="0"/>
              </a:spcBef>
              <a:buClrTx/>
              <a:buSzTx/>
              <a:buFontTx/>
              <a:buNone/>
            </a:pPr>
            <a:r>
              <a:rPr lang="en-US" altLang="en-US" sz="1800" dirty="0">
                <a:latin typeface="Tahoma" charset="0"/>
              </a:rPr>
              <a:t>send ack2</a:t>
            </a:r>
          </a:p>
        </p:txBody>
      </p:sp>
      <p:sp>
        <p:nvSpPr>
          <p:cNvPr id="32" name="Text Box 36"/>
          <p:cNvSpPr txBox="1">
            <a:spLocks noChangeArrowheads="1"/>
          </p:cNvSpPr>
          <p:nvPr/>
        </p:nvSpPr>
        <p:spPr bwMode="auto">
          <a:xfrm>
            <a:off x="3698876" y="3959225"/>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Tahoma" charset="0"/>
              </a:rPr>
              <a:t>record ack3 arrived</a:t>
            </a:r>
          </a:p>
        </p:txBody>
      </p:sp>
      <p:grpSp>
        <p:nvGrpSpPr>
          <p:cNvPr id="33" name="Group 37"/>
          <p:cNvGrpSpPr>
            <a:grpSpLocks/>
          </p:cNvGrpSpPr>
          <p:nvPr/>
        </p:nvGrpSpPr>
        <p:grpSpPr bwMode="auto">
          <a:xfrm>
            <a:off x="1739900" y="1528763"/>
            <a:ext cx="1512888" cy="304800"/>
            <a:chOff x="115" y="914"/>
            <a:chExt cx="953" cy="192"/>
          </a:xfrm>
        </p:grpSpPr>
        <p:sp>
          <p:nvSpPr>
            <p:cNvPr id="34" name="Rectangle 38"/>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35" name="Text Box 39"/>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solidFill>
                    <a:schemeClr val="bg1"/>
                  </a:solidFill>
                  <a:latin typeface="Arial" charset="0"/>
                </a:rPr>
                <a:t>0 1 2 3 </a:t>
              </a:r>
              <a:r>
                <a:rPr lang="en-US" altLang="en-US" sz="1400" dirty="0">
                  <a:latin typeface="Arial" charset="0"/>
                </a:rPr>
                <a:t>4 5 6 7 8 </a:t>
              </a:r>
            </a:p>
          </p:txBody>
        </p:sp>
      </p:grpSp>
      <p:sp>
        <p:nvSpPr>
          <p:cNvPr id="36" name="Text Box 40"/>
          <p:cNvSpPr txBox="1">
            <a:spLocks noChangeArrowheads="1"/>
          </p:cNvSpPr>
          <p:nvPr/>
        </p:nvSpPr>
        <p:spPr bwMode="auto">
          <a:xfrm>
            <a:off x="1697038" y="1182688"/>
            <a:ext cx="2146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u="sng" dirty="0">
                <a:solidFill>
                  <a:srgbClr val="000099"/>
                </a:solidFill>
                <a:latin typeface="Tahoma" charset="0"/>
              </a:rPr>
              <a:t>sender window (N=4)</a:t>
            </a:r>
          </a:p>
        </p:txBody>
      </p:sp>
      <p:sp>
        <p:nvSpPr>
          <p:cNvPr id="37" name="Rectangle 41"/>
          <p:cNvSpPr>
            <a:spLocks noChangeArrowheads="1"/>
          </p:cNvSpPr>
          <p:nvPr/>
        </p:nvSpPr>
        <p:spPr bwMode="auto">
          <a:xfrm>
            <a:off x="1811339" y="2692400"/>
            <a:ext cx="606425"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grpSp>
        <p:nvGrpSpPr>
          <p:cNvPr id="38" name="Group 42"/>
          <p:cNvGrpSpPr>
            <a:grpSpLocks/>
          </p:cNvGrpSpPr>
          <p:nvPr/>
        </p:nvGrpSpPr>
        <p:grpSpPr bwMode="auto">
          <a:xfrm>
            <a:off x="1736725" y="1814513"/>
            <a:ext cx="1512888" cy="304800"/>
            <a:chOff x="115" y="914"/>
            <a:chExt cx="953" cy="192"/>
          </a:xfrm>
        </p:grpSpPr>
        <p:sp>
          <p:nvSpPr>
            <p:cNvPr id="39" name="Rectangle 43"/>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0" name="Text Box 44"/>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1" name="Group 45"/>
          <p:cNvGrpSpPr>
            <a:grpSpLocks/>
          </p:cNvGrpSpPr>
          <p:nvPr/>
        </p:nvGrpSpPr>
        <p:grpSpPr bwMode="auto">
          <a:xfrm>
            <a:off x="1744664" y="2100263"/>
            <a:ext cx="1512887" cy="304800"/>
            <a:chOff x="115" y="914"/>
            <a:chExt cx="953" cy="192"/>
          </a:xfrm>
        </p:grpSpPr>
        <p:sp>
          <p:nvSpPr>
            <p:cNvPr id="42" name="Rectangle 46"/>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3" name="Text Box 47"/>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grpSp>
        <p:nvGrpSpPr>
          <p:cNvPr id="44" name="Group 48"/>
          <p:cNvGrpSpPr>
            <a:grpSpLocks/>
          </p:cNvGrpSpPr>
          <p:nvPr/>
        </p:nvGrpSpPr>
        <p:grpSpPr bwMode="auto">
          <a:xfrm>
            <a:off x="1741489" y="2374900"/>
            <a:ext cx="1512887" cy="304800"/>
            <a:chOff x="115" y="914"/>
            <a:chExt cx="953" cy="192"/>
          </a:xfrm>
        </p:grpSpPr>
        <p:sp>
          <p:nvSpPr>
            <p:cNvPr id="45" name="Rectangle 49"/>
            <p:cNvSpPr>
              <a:spLocks noChangeArrowheads="1"/>
            </p:cNvSpPr>
            <p:nvPr/>
          </p:nvSpPr>
          <p:spPr bwMode="auto">
            <a:xfrm>
              <a:off x="152" y="936"/>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6" name="Text Box 50"/>
            <p:cNvSpPr txBox="1">
              <a:spLocks noChangeArrowheads="1"/>
            </p:cNvSpPr>
            <p:nvPr/>
          </p:nvSpPr>
          <p:spPr bwMode="auto">
            <a:xfrm>
              <a:off x="115" y="914"/>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solidFill>
                    <a:schemeClr val="bg1"/>
                  </a:solidFill>
                  <a:latin typeface="Arial" charset="0"/>
                </a:rPr>
                <a:t>0 1 2 3 </a:t>
              </a:r>
              <a:r>
                <a:rPr lang="en-US" altLang="en-US" sz="1400">
                  <a:latin typeface="Arial" charset="0"/>
                </a:rPr>
                <a:t>4 5 6 7 8 </a:t>
              </a:r>
            </a:p>
          </p:txBody>
        </p:sp>
      </p:grpSp>
      <p:sp>
        <p:nvSpPr>
          <p:cNvPr id="47" name="Rectangle 51"/>
          <p:cNvSpPr>
            <a:spLocks noChangeArrowheads="1"/>
          </p:cNvSpPr>
          <p:nvPr/>
        </p:nvSpPr>
        <p:spPr bwMode="auto">
          <a:xfrm>
            <a:off x="1952625" y="3179763"/>
            <a:ext cx="628650" cy="2286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48" name="Text Box 52"/>
          <p:cNvSpPr txBox="1">
            <a:spLocks noChangeArrowheads="1"/>
          </p:cNvSpPr>
          <p:nvPr/>
        </p:nvSpPr>
        <p:spPr bwMode="auto">
          <a:xfrm>
            <a:off x="1738314" y="3144838"/>
            <a:ext cx="1512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a:t>
            </a:r>
            <a:r>
              <a:rPr lang="en-US" altLang="en-US" sz="1400">
                <a:solidFill>
                  <a:schemeClr val="bg1"/>
                </a:solidFill>
                <a:latin typeface="Arial" charset="0"/>
              </a:rPr>
              <a:t>1 2 3 4</a:t>
            </a:r>
            <a:r>
              <a:rPr lang="en-US" altLang="en-US" sz="1400">
                <a:latin typeface="Arial" charset="0"/>
              </a:rPr>
              <a:t> 5 6 7 8 </a:t>
            </a:r>
          </a:p>
        </p:txBody>
      </p:sp>
      <p:grpSp>
        <p:nvGrpSpPr>
          <p:cNvPr id="49" name="Group 53"/>
          <p:cNvGrpSpPr>
            <a:grpSpLocks/>
          </p:cNvGrpSpPr>
          <p:nvPr/>
        </p:nvGrpSpPr>
        <p:grpSpPr bwMode="auto">
          <a:xfrm>
            <a:off x="1735139" y="3419475"/>
            <a:ext cx="1512887" cy="304800"/>
            <a:chOff x="112" y="2105"/>
            <a:chExt cx="953" cy="192"/>
          </a:xfrm>
        </p:grpSpPr>
        <p:sp>
          <p:nvSpPr>
            <p:cNvPr id="50" name="Rectangle 54"/>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1" name="Text Box 55"/>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0 1</a:t>
              </a:r>
              <a:r>
                <a:rPr lang="en-US" altLang="en-US" sz="1400">
                  <a:solidFill>
                    <a:schemeClr val="bg1"/>
                  </a:solidFill>
                  <a:latin typeface="Arial" charset="0"/>
                </a:rPr>
                <a:t> 2 3 4 5</a:t>
              </a:r>
              <a:r>
                <a:rPr lang="en-US" altLang="en-US" sz="1400">
                  <a:latin typeface="Arial" charset="0"/>
                </a:rPr>
                <a:t> 6 7 8 </a:t>
              </a:r>
            </a:p>
          </p:txBody>
        </p:sp>
      </p:grpSp>
      <p:grpSp>
        <p:nvGrpSpPr>
          <p:cNvPr id="52" name="Group 56"/>
          <p:cNvGrpSpPr>
            <a:grpSpLocks/>
          </p:cNvGrpSpPr>
          <p:nvPr/>
        </p:nvGrpSpPr>
        <p:grpSpPr bwMode="auto">
          <a:xfrm>
            <a:off x="1724025" y="4713288"/>
            <a:ext cx="1512888" cy="304800"/>
            <a:chOff x="112" y="2105"/>
            <a:chExt cx="953" cy="192"/>
          </a:xfrm>
        </p:grpSpPr>
        <p:sp>
          <p:nvSpPr>
            <p:cNvPr id="53" name="Rectangle 57"/>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4" name="Text Box 58"/>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5" name="Group 59"/>
          <p:cNvGrpSpPr>
            <a:grpSpLocks/>
          </p:cNvGrpSpPr>
          <p:nvPr/>
        </p:nvGrpSpPr>
        <p:grpSpPr bwMode="auto">
          <a:xfrm>
            <a:off x="1731964" y="4954588"/>
            <a:ext cx="1512887" cy="304800"/>
            <a:chOff x="112" y="2105"/>
            <a:chExt cx="953" cy="192"/>
          </a:xfrm>
        </p:grpSpPr>
        <p:sp>
          <p:nvSpPr>
            <p:cNvPr id="56" name="Rectangle 60"/>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57" name="Text Box 61"/>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58" name="Group 62"/>
          <p:cNvGrpSpPr>
            <a:grpSpLocks/>
          </p:cNvGrpSpPr>
          <p:nvPr/>
        </p:nvGrpSpPr>
        <p:grpSpPr bwMode="auto">
          <a:xfrm>
            <a:off x="1728789" y="5218113"/>
            <a:ext cx="1512887" cy="304800"/>
            <a:chOff x="112" y="2105"/>
            <a:chExt cx="953" cy="192"/>
          </a:xfrm>
        </p:grpSpPr>
        <p:sp>
          <p:nvSpPr>
            <p:cNvPr id="59" name="Rectangle 63"/>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0" name="Text Box 64"/>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grpSp>
        <p:nvGrpSpPr>
          <p:cNvPr id="61" name="Group 65"/>
          <p:cNvGrpSpPr>
            <a:grpSpLocks/>
          </p:cNvGrpSpPr>
          <p:nvPr/>
        </p:nvGrpSpPr>
        <p:grpSpPr bwMode="auto">
          <a:xfrm>
            <a:off x="1725614" y="5459413"/>
            <a:ext cx="1512887" cy="304800"/>
            <a:chOff x="112" y="2105"/>
            <a:chExt cx="953" cy="192"/>
          </a:xfrm>
        </p:grpSpPr>
        <p:sp>
          <p:nvSpPr>
            <p:cNvPr id="62" name="Rectangle 66"/>
            <p:cNvSpPr>
              <a:spLocks noChangeArrowheads="1"/>
            </p:cNvSpPr>
            <p:nvPr/>
          </p:nvSpPr>
          <p:spPr bwMode="auto">
            <a:xfrm>
              <a:off x="338" y="2127"/>
              <a:ext cx="396" cy="14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63" name="Text Box 67"/>
            <p:cNvSpPr txBox="1">
              <a:spLocks noChangeArrowheads="1"/>
            </p:cNvSpPr>
            <p:nvPr/>
          </p:nvSpPr>
          <p:spPr bwMode="auto">
            <a:xfrm>
              <a:off x="112" y="2105"/>
              <a:ext cx="9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dirty="0">
                  <a:latin typeface="Arial" charset="0"/>
                </a:rPr>
                <a:t>0 1</a:t>
              </a:r>
              <a:r>
                <a:rPr lang="en-US" altLang="en-US" sz="1400" dirty="0">
                  <a:solidFill>
                    <a:schemeClr val="bg1"/>
                  </a:solidFill>
                  <a:latin typeface="Arial" charset="0"/>
                </a:rPr>
                <a:t> 2 3 4 5</a:t>
              </a:r>
              <a:r>
                <a:rPr lang="en-US" altLang="en-US" sz="1400" dirty="0">
                  <a:latin typeface="Arial" charset="0"/>
                </a:rPr>
                <a:t> 6 7 8 </a:t>
              </a:r>
            </a:p>
          </p:txBody>
        </p:sp>
      </p:grpSp>
      <p:sp>
        <p:nvSpPr>
          <p:cNvPr id="64" name="Line 88"/>
          <p:cNvSpPr>
            <a:spLocks noChangeShapeType="1"/>
          </p:cNvSpPr>
          <p:nvPr/>
        </p:nvSpPr>
        <p:spPr bwMode="auto">
          <a:xfrm flipH="1">
            <a:off x="5489575" y="3833813"/>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5" name="Line 89"/>
          <p:cNvSpPr>
            <a:spLocks noChangeShapeType="1"/>
          </p:cNvSpPr>
          <p:nvPr/>
        </p:nvSpPr>
        <p:spPr bwMode="auto">
          <a:xfrm flipH="1">
            <a:off x="5541963" y="4141788"/>
            <a:ext cx="2070100" cy="134461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6" name="Text Box 90"/>
          <p:cNvSpPr txBox="1">
            <a:spLocks noChangeArrowheads="1"/>
          </p:cNvSpPr>
          <p:nvPr/>
        </p:nvSpPr>
        <p:spPr bwMode="auto">
          <a:xfrm>
            <a:off x="3814764" y="5003800"/>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ack4 arrived</a:t>
            </a:r>
          </a:p>
        </p:txBody>
      </p:sp>
      <p:sp>
        <p:nvSpPr>
          <p:cNvPr id="67" name="Text Box 91"/>
          <p:cNvSpPr txBox="1">
            <a:spLocks noChangeArrowheads="1"/>
          </p:cNvSpPr>
          <p:nvPr/>
        </p:nvSpPr>
        <p:spPr bwMode="auto">
          <a:xfrm>
            <a:off x="3833814" y="5300663"/>
            <a:ext cx="169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Tahoma" charset="0"/>
              </a:rPr>
              <a:t>record ack5 arrived</a:t>
            </a:r>
          </a:p>
        </p:txBody>
      </p:sp>
      <p:sp>
        <p:nvSpPr>
          <p:cNvPr id="68" name="Line 92"/>
          <p:cNvSpPr>
            <a:spLocks noChangeShapeType="1"/>
          </p:cNvSpPr>
          <p:nvPr/>
        </p:nvSpPr>
        <p:spPr bwMode="auto">
          <a:xfrm flipH="1">
            <a:off x="6653214" y="5353051"/>
            <a:ext cx="922337" cy="57467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9" name="Text Box 93"/>
          <p:cNvSpPr txBox="1">
            <a:spLocks noChangeArrowheads="1"/>
          </p:cNvSpPr>
          <p:nvPr/>
        </p:nvSpPr>
        <p:spPr bwMode="auto">
          <a:xfrm>
            <a:off x="3908425" y="5861050"/>
            <a:ext cx="349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i="1" dirty="0">
                <a:solidFill>
                  <a:srgbClr val="FF0000"/>
                </a:solidFill>
                <a:latin typeface="Tahoma" charset="0"/>
              </a:rPr>
              <a:t>Q: what happens when ack2 arrives?</a:t>
            </a:r>
          </a:p>
        </p:txBody>
      </p:sp>
    </p:spTree>
    <p:extLst>
      <p:ext uri="{BB962C8B-B14F-4D97-AF65-F5344CB8AC3E}">
        <p14:creationId xmlns:p14="http://schemas.microsoft.com/office/powerpoint/2010/main" val="70680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9" grpId="0"/>
      <p:bldP spid="11" grpId="0"/>
      <p:bldP spid="12" grpId="0"/>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8" grpId="0" animBg="1"/>
      <p:bldP spid="29" grpId="0"/>
      <p:bldP spid="30" grpId="0"/>
      <p:bldP spid="31" grpId="0"/>
      <p:bldP spid="32" grpId="0"/>
      <p:bldP spid="36" grpId="0"/>
      <p:bldP spid="37" grpId="0" animBg="1"/>
      <p:bldP spid="47" grpId="0" animBg="1"/>
      <p:bldP spid="48" grpId="0"/>
      <p:bldP spid="64" grpId="0" animBg="1"/>
      <p:bldP spid="65" grpId="0" animBg="1"/>
      <p:bldP spid="66" grpId="0"/>
      <p:bldP spid="67" grpId="0"/>
      <p:bldP spid="6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Repeat Visualization</a:t>
            </a:r>
          </a:p>
        </p:txBody>
      </p:sp>
      <p:pic>
        <p:nvPicPr>
          <p:cNvPr id="4" name="Selective Repeat sliding Window Protocol by Khurram Tanvir - YouTube [360p].mp4">
            <a:hlinkClick r:id="" action="ppaction://media"/>
            <a:extLst>
              <a:ext uri="{FF2B5EF4-FFF2-40B4-BE49-F238E27FC236}">
                <a16:creationId xmlns:a16="http://schemas.microsoft.com/office/drawing/2014/main" id="{626F15E7-63DF-7A42-B86C-74621D81BB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0000" y="1166813"/>
            <a:ext cx="7112000" cy="4981575"/>
          </a:xfrm>
        </p:spPr>
      </p:pic>
    </p:spTree>
    <p:extLst>
      <p:ext uri="{BB962C8B-B14F-4D97-AF65-F5344CB8AC3E}">
        <p14:creationId xmlns:p14="http://schemas.microsoft.com/office/powerpoint/2010/main" val="102204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75F98-C7CA-BE8E-205F-6DC06D17C844}"/>
              </a:ext>
            </a:extLst>
          </p:cNvPr>
          <p:cNvSpPr>
            <a:spLocks noGrp="1"/>
          </p:cNvSpPr>
          <p:nvPr>
            <p:ph type="title"/>
          </p:nvPr>
        </p:nvSpPr>
        <p:spPr/>
        <p:txBody>
          <a:bodyPr>
            <a:normAutofit/>
          </a:bodyPr>
          <a:lstStyle/>
          <a:p>
            <a:r>
              <a:rPr lang="en-US" sz="5400" dirty="0"/>
              <a:t>Connection oriented Transport (TCP)</a:t>
            </a:r>
          </a:p>
        </p:txBody>
      </p:sp>
      <p:sp>
        <p:nvSpPr>
          <p:cNvPr id="5" name="Text Placeholder 4">
            <a:extLst>
              <a:ext uri="{FF2B5EF4-FFF2-40B4-BE49-F238E27FC236}">
                <a16:creationId xmlns:a16="http://schemas.microsoft.com/office/drawing/2014/main" id="{F182AACC-1FB6-78F1-3470-DB2AF09A6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6806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Structure</a:t>
            </a:r>
          </a:p>
        </p:txBody>
      </p:sp>
      <p:sp>
        <p:nvSpPr>
          <p:cNvPr id="3" name="Content Placeholder 2">
            <a:extLst>
              <a:ext uri="{FF2B5EF4-FFF2-40B4-BE49-F238E27FC236}">
                <a16:creationId xmlns:a16="http://schemas.microsoft.com/office/drawing/2014/main" id="{DADC0164-648F-031C-1F19-51841EB4596E}"/>
              </a:ext>
            </a:extLst>
          </p:cNvPr>
          <p:cNvSpPr>
            <a:spLocks noGrp="1"/>
          </p:cNvSpPr>
          <p:nvPr>
            <p:ph idx="1"/>
          </p:nvPr>
        </p:nvSpPr>
        <p:spPr/>
        <p:txBody>
          <a:bodyPr/>
          <a:lstStyle/>
          <a:p>
            <a:endParaRPr lang="en-US"/>
          </a:p>
        </p:txBody>
      </p:sp>
      <p:sp>
        <p:nvSpPr>
          <p:cNvPr id="13" name="Text Box 11"/>
          <p:cNvSpPr txBox="1">
            <a:spLocks noChangeArrowheads="1"/>
          </p:cNvSpPr>
          <p:nvPr/>
        </p:nvSpPr>
        <p:spPr bwMode="auto">
          <a:xfrm>
            <a:off x="5821363" y="1098551"/>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32 bits</a:t>
            </a:r>
            <a:endParaRPr lang="en-US" altLang="en-US" sz="2400">
              <a:latin typeface="Arial" charset="0"/>
            </a:endParaRPr>
          </a:p>
        </p:txBody>
      </p:sp>
      <p:sp>
        <p:nvSpPr>
          <p:cNvPr id="14" name="Line 12"/>
          <p:cNvSpPr>
            <a:spLocks noChangeShapeType="1"/>
          </p:cNvSpPr>
          <p:nvPr/>
        </p:nvSpPr>
        <p:spPr bwMode="auto">
          <a:xfrm>
            <a:off x="6821488" y="1344613"/>
            <a:ext cx="1427162"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3"/>
          <p:cNvSpPr>
            <a:spLocks noChangeShapeType="1"/>
          </p:cNvSpPr>
          <p:nvPr/>
        </p:nvSpPr>
        <p:spPr bwMode="auto">
          <a:xfrm rot="10800000">
            <a:off x="4313239" y="1355725"/>
            <a:ext cx="13414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58" name="Group 57"/>
          <p:cNvGrpSpPr/>
          <p:nvPr/>
        </p:nvGrpSpPr>
        <p:grpSpPr>
          <a:xfrm>
            <a:off x="4280895" y="1512888"/>
            <a:ext cx="4091580" cy="4921250"/>
            <a:chOff x="2756895" y="1512888"/>
            <a:chExt cx="4091580" cy="4921250"/>
          </a:xfrm>
        </p:grpSpPr>
        <p:sp>
          <p:nvSpPr>
            <p:cNvPr id="6" name="Rectangle 4"/>
            <p:cNvSpPr>
              <a:spLocks noChangeArrowheads="1"/>
            </p:cNvSpPr>
            <p:nvPr/>
          </p:nvSpPr>
          <p:spPr bwMode="auto">
            <a:xfrm>
              <a:off x="2897188" y="1512888"/>
              <a:ext cx="3951287" cy="482441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1600">
                <a:latin typeface="Tahoma" charset="0"/>
              </a:endParaRPr>
            </a:p>
          </p:txBody>
        </p:sp>
        <p:sp>
          <p:nvSpPr>
            <p:cNvPr id="7" name="Rectangle 5"/>
            <p:cNvSpPr>
              <a:spLocks noChangeArrowheads="1"/>
            </p:cNvSpPr>
            <p:nvPr/>
          </p:nvSpPr>
          <p:spPr bwMode="auto">
            <a:xfrm>
              <a:off x="2811463" y="1628775"/>
              <a:ext cx="3951287" cy="4805363"/>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endParaRPr lang="en-US" altLang="en-US" sz="2400">
                <a:latin typeface="Arial" charset="0"/>
              </a:endParaRPr>
            </a:p>
          </p:txBody>
        </p:sp>
        <p:sp>
          <p:nvSpPr>
            <p:cNvPr id="8" name="Text Box 6"/>
            <p:cNvSpPr txBox="1">
              <a:spLocks noChangeArrowheads="1"/>
            </p:cNvSpPr>
            <p:nvPr/>
          </p:nvSpPr>
          <p:spPr bwMode="auto">
            <a:xfrm>
              <a:off x="2955925" y="1587500"/>
              <a:ext cx="166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source port #</a:t>
              </a:r>
              <a:endParaRPr lang="en-US" altLang="en-US" sz="2400">
                <a:latin typeface="Arial" charset="0"/>
              </a:endParaRPr>
            </a:p>
          </p:txBody>
        </p:sp>
        <p:sp>
          <p:nvSpPr>
            <p:cNvPr id="9" name="Text Box 7"/>
            <p:cNvSpPr txBox="1">
              <a:spLocks noChangeArrowheads="1"/>
            </p:cNvSpPr>
            <p:nvPr/>
          </p:nvSpPr>
          <p:spPr bwMode="auto">
            <a:xfrm>
              <a:off x="5056188" y="1592263"/>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dest port #</a:t>
              </a:r>
              <a:endParaRPr lang="en-US" altLang="en-US" sz="1800">
                <a:latin typeface="Arial" charset="0"/>
              </a:endParaRPr>
            </a:p>
          </p:txBody>
        </p:sp>
        <p:sp>
          <p:nvSpPr>
            <p:cNvPr id="10" name="Line 8"/>
            <p:cNvSpPr>
              <a:spLocks noChangeShapeType="1"/>
            </p:cNvSpPr>
            <p:nvPr/>
          </p:nvSpPr>
          <p:spPr bwMode="auto">
            <a:xfrm>
              <a:off x="2814638" y="2003425"/>
              <a:ext cx="394652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9"/>
            <p:cNvSpPr>
              <a:spLocks noChangeShapeType="1"/>
            </p:cNvSpPr>
            <p:nvPr/>
          </p:nvSpPr>
          <p:spPr bwMode="auto">
            <a:xfrm flipV="1">
              <a:off x="2808288" y="2382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flipV="1">
              <a:off x="4754563" y="1628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4"/>
            <p:cNvSpPr txBox="1">
              <a:spLocks noChangeArrowheads="1"/>
            </p:cNvSpPr>
            <p:nvPr/>
          </p:nvSpPr>
          <p:spPr bwMode="auto">
            <a:xfrm>
              <a:off x="3863975" y="4567238"/>
              <a:ext cx="2005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application</a:t>
              </a:r>
            </a:p>
            <a:p>
              <a:pPr algn="ctr">
                <a:lnSpc>
                  <a:spcPct val="100000"/>
                </a:lnSpc>
                <a:spcBef>
                  <a:spcPct val="0"/>
                </a:spcBef>
                <a:buClrTx/>
                <a:buSzTx/>
                <a:buFontTx/>
                <a:buNone/>
              </a:pPr>
              <a:r>
                <a:rPr lang="en-US" altLang="en-US" sz="2000">
                  <a:latin typeface="Arial" charset="0"/>
                </a:rPr>
                <a:t>data </a:t>
              </a:r>
            </a:p>
            <a:p>
              <a:pPr algn="ctr">
                <a:lnSpc>
                  <a:spcPct val="100000"/>
                </a:lnSpc>
                <a:spcBef>
                  <a:spcPct val="0"/>
                </a:spcBef>
                <a:buClrTx/>
                <a:buSzTx/>
                <a:buFontTx/>
                <a:buNone/>
              </a:pPr>
              <a:r>
                <a:rPr lang="en-US" altLang="en-US" sz="2000">
                  <a:latin typeface="Arial" charset="0"/>
                </a:rPr>
                <a:t>(variable length)</a:t>
              </a:r>
              <a:endParaRPr lang="en-US" altLang="en-US" sz="2400">
                <a:latin typeface="Arial" charset="0"/>
              </a:endParaRPr>
            </a:p>
          </p:txBody>
        </p:sp>
        <p:sp>
          <p:nvSpPr>
            <p:cNvPr id="17" name="Text Box 15"/>
            <p:cNvSpPr txBox="1">
              <a:spLocks noChangeArrowheads="1"/>
            </p:cNvSpPr>
            <p:nvPr/>
          </p:nvSpPr>
          <p:spPr bwMode="auto">
            <a:xfrm>
              <a:off x="3444875" y="1982788"/>
              <a:ext cx="2486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sequence number</a:t>
              </a:r>
              <a:endParaRPr lang="en-US" altLang="en-US" sz="2400">
                <a:latin typeface="Arial" charset="0"/>
              </a:endParaRPr>
            </a:p>
          </p:txBody>
        </p:sp>
        <p:sp>
          <p:nvSpPr>
            <p:cNvPr id="18" name="Line 16"/>
            <p:cNvSpPr>
              <a:spLocks noChangeShapeType="1"/>
            </p:cNvSpPr>
            <p:nvPr/>
          </p:nvSpPr>
          <p:spPr bwMode="auto">
            <a:xfrm flipV="1">
              <a:off x="2817813" y="2763838"/>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7"/>
            <p:cNvSpPr txBox="1">
              <a:spLocks noChangeArrowheads="1"/>
            </p:cNvSpPr>
            <p:nvPr/>
          </p:nvSpPr>
          <p:spPr bwMode="auto">
            <a:xfrm>
              <a:off x="3044825" y="2382838"/>
              <a:ext cx="340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acknowledgement number</a:t>
              </a:r>
            </a:p>
          </p:txBody>
        </p:sp>
        <p:sp>
          <p:nvSpPr>
            <p:cNvPr id="20" name="Line 18"/>
            <p:cNvSpPr>
              <a:spLocks noChangeShapeType="1"/>
            </p:cNvSpPr>
            <p:nvPr/>
          </p:nvSpPr>
          <p:spPr bwMode="auto">
            <a:xfrm flipV="1">
              <a:off x="2813050" y="3159125"/>
              <a:ext cx="3951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flipV="1">
              <a:off x="2808288" y="3549650"/>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flipV="1">
              <a:off x="2808288" y="4111625"/>
              <a:ext cx="3951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flipH="1" flipV="1">
              <a:off x="4768850" y="2767013"/>
              <a:ext cx="4763" cy="777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Text Box 22"/>
            <p:cNvSpPr txBox="1">
              <a:spLocks noChangeArrowheads="1"/>
            </p:cNvSpPr>
            <p:nvPr/>
          </p:nvSpPr>
          <p:spPr bwMode="auto">
            <a:xfrm>
              <a:off x="4870450" y="2770188"/>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receive window</a:t>
              </a:r>
            </a:p>
          </p:txBody>
        </p:sp>
        <p:sp>
          <p:nvSpPr>
            <p:cNvPr id="25" name="Text Box 23"/>
            <p:cNvSpPr txBox="1">
              <a:spLocks noChangeArrowheads="1"/>
            </p:cNvSpPr>
            <p:nvPr/>
          </p:nvSpPr>
          <p:spPr bwMode="auto">
            <a:xfrm>
              <a:off x="4895850" y="3165475"/>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Urg data pointer</a:t>
              </a:r>
            </a:p>
          </p:txBody>
        </p:sp>
        <p:sp>
          <p:nvSpPr>
            <p:cNvPr id="26" name="Text Box 24"/>
            <p:cNvSpPr txBox="1">
              <a:spLocks noChangeArrowheads="1"/>
            </p:cNvSpPr>
            <p:nvPr/>
          </p:nvSpPr>
          <p:spPr bwMode="auto">
            <a:xfrm>
              <a:off x="3179763" y="3146425"/>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800">
                  <a:latin typeface="Arial" charset="0"/>
                </a:rPr>
                <a:t>checksum</a:t>
              </a:r>
            </a:p>
          </p:txBody>
        </p:sp>
        <p:sp>
          <p:nvSpPr>
            <p:cNvPr id="27" name="Text Box 25"/>
            <p:cNvSpPr txBox="1">
              <a:spLocks noChangeArrowheads="1"/>
            </p:cNvSpPr>
            <p:nvPr/>
          </p:nvSpPr>
          <p:spPr bwMode="auto">
            <a:xfrm>
              <a:off x="4532313" y="279876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F</a:t>
              </a:r>
              <a:endParaRPr lang="en-US" altLang="en-US" sz="2400">
                <a:latin typeface="Arial" charset="0"/>
              </a:endParaRPr>
            </a:p>
          </p:txBody>
        </p:sp>
        <p:sp>
          <p:nvSpPr>
            <p:cNvPr id="28" name="Line 26"/>
            <p:cNvSpPr>
              <a:spLocks noChangeShapeType="1"/>
            </p:cNvSpPr>
            <p:nvPr/>
          </p:nvSpPr>
          <p:spPr bwMode="auto">
            <a:xfrm flipV="1">
              <a:off x="4611688" y="2757488"/>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7"/>
            <p:cNvSpPr>
              <a:spLocks noChangeShapeType="1"/>
            </p:cNvSpPr>
            <p:nvPr/>
          </p:nvSpPr>
          <p:spPr bwMode="auto">
            <a:xfrm flipV="1">
              <a:off x="444976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8"/>
            <p:cNvSpPr>
              <a:spLocks noChangeShapeType="1"/>
            </p:cNvSpPr>
            <p:nvPr/>
          </p:nvSpPr>
          <p:spPr bwMode="auto">
            <a:xfrm flipV="1">
              <a:off x="4283075"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29"/>
            <p:cNvSpPr>
              <a:spLocks noChangeShapeType="1"/>
            </p:cNvSpPr>
            <p:nvPr/>
          </p:nvSpPr>
          <p:spPr bwMode="auto">
            <a:xfrm flipV="1">
              <a:off x="4121150" y="2767013"/>
              <a:ext cx="0" cy="392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30"/>
            <p:cNvSpPr>
              <a:spLocks noChangeShapeType="1"/>
            </p:cNvSpPr>
            <p:nvPr/>
          </p:nvSpPr>
          <p:spPr bwMode="auto">
            <a:xfrm flipV="1">
              <a:off x="3963988"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31"/>
            <p:cNvSpPr>
              <a:spLocks noChangeShapeType="1"/>
            </p:cNvSpPr>
            <p:nvPr/>
          </p:nvSpPr>
          <p:spPr bwMode="auto">
            <a:xfrm flipV="1">
              <a:off x="3792538" y="2771775"/>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Text Box 32"/>
            <p:cNvSpPr txBox="1">
              <a:spLocks noChangeArrowheads="1"/>
            </p:cNvSpPr>
            <p:nvPr/>
          </p:nvSpPr>
          <p:spPr bwMode="auto">
            <a:xfrm>
              <a:off x="4365625" y="279400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S</a:t>
              </a:r>
              <a:endParaRPr lang="en-US" altLang="en-US" sz="2400">
                <a:latin typeface="Arial" charset="0"/>
              </a:endParaRPr>
            </a:p>
          </p:txBody>
        </p:sp>
        <p:sp>
          <p:nvSpPr>
            <p:cNvPr id="35" name="Text Box 33"/>
            <p:cNvSpPr txBox="1">
              <a:spLocks noChangeArrowheads="1"/>
            </p:cNvSpPr>
            <p:nvPr/>
          </p:nvSpPr>
          <p:spPr bwMode="auto">
            <a:xfrm>
              <a:off x="4192588" y="2794000"/>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R</a:t>
              </a:r>
              <a:endParaRPr lang="en-US" altLang="en-US" sz="2400">
                <a:latin typeface="Arial" charset="0"/>
              </a:endParaRPr>
            </a:p>
          </p:txBody>
        </p:sp>
        <p:sp>
          <p:nvSpPr>
            <p:cNvPr id="36" name="Text Box 34"/>
            <p:cNvSpPr txBox="1">
              <a:spLocks noChangeArrowheads="1"/>
            </p:cNvSpPr>
            <p:nvPr/>
          </p:nvSpPr>
          <p:spPr bwMode="auto">
            <a:xfrm>
              <a:off x="40306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P</a:t>
              </a:r>
              <a:endParaRPr lang="en-US" altLang="en-US" sz="2400">
                <a:latin typeface="Arial" charset="0"/>
              </a:endParaRPr>
            </a:p>
          </p:txBody>
        </p:sp>
        <p:sp>
          <p:nvSpPr>
            <p:cNvPr id="37" name="Text Box 35"/>
            <p:cNvSpPr txBox="1">
              <a:spLocks noChangeArrowheads="1"/>
            </p:cNvSpPr>
            <p:nvPr/>
          </p:nvSpPr>
          <p:spPr bwMode="auto">
            <a:xfrm>
              <a:off x="3878263" y="278923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A</a:t>
              </a:r>
              <a:endParaRPr lang="en-US" altLang="en-US" sz="2400">
                <a:latin typeface="Arial" charset="0"/>
              </a:endParaRPr>
            </a:p>
          </p:txBody>
        </p:sp>
        <p:sp>
          <p:nvSpPr>
            <p:cNvPr id="38" name="Text Box 36"/>
            <p:cNvSpPr txBox="1">
              <a:spLocks noChangeArrowheads="1"/>
            </p:cNvSpPr>
            <p:nvPr/>
          </p:nvSpPr>
          <p:spPr bwMode="auto">
            <a:xfrm>
              <a:off x="3711575" y="27892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600">
                  <a:latin typeface="Arial" charset="0"/>
                </a:rPr>
                <a:t>U</a:t>
              </a:r>
              <a:endParaRPr lang="en-US" altLang="en-US" sz="2400">
                <a:latin typeface="Arial" charset="0"/>
              </a:endParaRPr>
            </a:p>
          </p:txBody>
        </p:sp>
        <p:sp>
          <p:nvSpPr>
            <p:cNvPr id="39" name="Text Box 37"/>
            <p:cNvSpPr txBox="1">
              <a:spLocks noChangeArrowheads="1"/>
            </p:cNvSpPr>
            <p:nvPr/>
          </p:nvSpPr>
          <p:spPr bwMode="auto">
            <a:xfrm>
              <a:off x="2756895" y="2697163"/>
              <a:ext cx="5822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head</a:t>
              </a:r>
            </a:p>
            <a:p>
              <a:pPr algn="ctr">
                <a:lnSpc>
                  <a:spcPct val="100000"/>
                </a:lnSpc>
                <a:spcBef>
                  <a:spcPct val="0"/>
                </a:spcBef>
                <a:buClrTx/>
                <a:buSzTx/>
                <a:buFontTx/>
                <a:buNone/>
              </a:pPr>
              <a:r>
                <a:rPr lang="en-US" altLang="en-US" sz="1400">
                  <a:latin typeface="Arial" charset="0"/>
                </a:rPr>
                <a:t>len</a:t>
              </a:r>
              <a:endParaRPr lang="en-US" altLang="en-US" sz="1800">
                <a:latin typeface="Arial" charset="0"/>
              </a:endParaRPr>
            </a:p>
          </p:txBody>
        </p:sp>
        <p:sp>
          <p:nvSpPr>
            <p:cNvPr id="40" name="Text Box 38"/>
            <p:cNvSpPr txBox="1">
              <a:spLocks noChangeArrowheads="1"/>
            </p:cNvSpPr>
            <p:nvPr/>
          </p:nvSpPr>
          <p:spPr bwMode="auto">
            <a:xfrm>
              <a:off x="3236366" y="2697163"/>
              <a:ext cx="572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1400">
                  <a:latin typeface="Arial" charset="0"/>
                </a:rPr>
                <a:t>not</a:t>
              </a:r>
            </a:p>
            <a:p>
              <a:pPr algn="ctr">
                <a:lnSpc>
                  <a:spcPct val="100000"/>
                </a:lnSpc>
                <a:spcBef>
                  <a:spcPct val="0"/>
                </a:spcBef>
                <a:buClrTx/>
                <a:buSzTx/>
                <a:buFontTx/>
                <a:buNone/>
              </a:pPr>
              <a:r>
                <a:rPr lang="en-US" altLang="en-US" sz="1400">
                  <a:latin typeface="Arial" charset="0"/>
                </a:rPr>
                <a:t>used</a:t>
              </a:r>
              <a:endParaRPr lang="en-US" altLang="en-US" sz="1800">
                <a:latin typeface="Arial" charset="0"/>
              </a:endParaRPr>
            </a:p>
          </p:txBody>
        </p:sp>
        <p:sp>
          <p:nvSpPr>
            <p:cNvPr id="41" name="Line 39"/>
            <p:cNvSpPr>
              <a:spLocks noChangeShapeType="1"/>
            </p:cNvSpPr>
            <p:nvPr/>
          </p:nvSpPr>
          <p:spPr bwMode="auto">
            <a:xfrm flipV="1">
              <a:off x="3287713" y="2762250"/>
              <a:ext cx="0" cy="3921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Text Box 40"/>
            <p:cNvSpPr txBox="1">
              <a:spLocks noChangeArrowheads="1"/>
            </p:cNvSpPr>
            <p:nvPr/>
          </p:nvSpPr>
          <p:spPr bwMode="auto">
            <a:xfrm>
              <a:off x="3317875" y="3648075"/>
              <a:ext cx="289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a:lnSpc>
                  <a:spcPct val="100000"/>
                </a:lnSpc>
                <a:spcBef>
                  <a:spcPct val="0"/>
                </a:spcBef>
                <a:buClrTx/>
                <a:buSzTx/>
                <a:buFontTx/>
                <a:buNone/>
              </a:pPr>
              <a:r>
                <a:rPr lang="en-US" altLang="en-US" sz="2000">
                  <a:latin typeface="Arial" charset="0"/>
                </a:rPr>
                <a:t>options (variable length)</a:t>
              </a:r>
              <a:endParaRPr lang="en-US" altLang="en-US" sz="2400">
                <a:latin typeface="Arial" charset="0"/>
              </a:endParaRPr>
            </a:p>
          </p:txBody>
        </p:sp>
      </p:grpSp>
      <p:sp>
        <p:nvSpPr>
          <p:cNvPr id="43" name="Text Box 41"/>
          <p:cNvSpPr txBox="1">
            <a:spLocks noChangeArrowheads="1"/>
          </p:cNvSpPr>
          <p:nvPr/>
        </p:nvSpPr>
        <p:spPr bwMode="auto">
          <a:xfrm>
            <a:off x="1785938" y="1427163"/>
            <a:ext cx="220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URG: urgent data </a:t>
            </a:r>
          </a:p>
          <a:p>
            <a:pPr algn="r">
              <a:lnSpc>
                <a:spcPct val="100000"/>
              </a:lnSpc>
              <a:spcBef>
                <a:spcPct val="0"/>
              </a:spcBef>
              <a:buClrTx/>
              <a:buSzTx/>
              <a:buFontTx/>
              <a:buNone/>
            </a:pPr>
            <a:r>
              <a:rPr lang="en-US" altLang="en-US" sz="1800" dirty="0">
                <a:latin typeface="Arial" charset="0"/>
              </a:rPr>
              <a:t>(generally not used)</a:t>
            </a:r>
            <a:endParaRPr lang="en-US" altLang="en-US" sz="1000" dirty="0">
              <a:latin typeface="Arial" charset="0"/>
            </a:endParaRPr>
          </a:p>
        </p:txBody>
      </p:sp>
      <p:sp>
        <p:nvSpPr>
          <p:cNvPr id="44" name="Text Box 42"/>
          <p:cNvSpPr txBox="1">
            <a:spLocks noChangeArrowheads="1"/>
          </p:cNvSpPr>
          <p:nvPr/>
        </p:nvSpPr>
        <p:spPr bwMode="auto">
          <a:xfrm>
            <a:off x="2500313" y="2151063"/>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ACK: ACK #</a:t>
            </a:r>
          </a:p>
          <a:p>
            <a:pPr algn="r">
              <a:lnSpc>
                <a:spcPct val="100000"/>
              </a:lnSpc>
              <a:spcBef>
                <a:spcPct val="0"/>
              </a:spcBef>
              <a:buClrTx/>
              <a:buSzTx/>
              <a:buFontTx/>
              <a:buNone/>
            </a:pPr>
            <a:r>
              <a:rPr lang="en-US" altLang="en-US" sz="1800" dirty="0">
                <a:latin typeface="Arial" charset="0"/>
              </a:rPr>
              <a:t>valid</a:t>
            </a:r>
            <a:endParaRPr lang="en-US" altLang="en-US" sz="1000" dirty="0">
              <a:latin typeface="Arial" charset="0"/>
            </a:endParaRPr>
          </a:p>
        </p:txBody>
      </p:sp>
      <p:sp>
        <p:nvSpPr>
          <p:cNvPr id="45" name="Text Box 43"/>
          <p:cNvSpPr txBox="1">
            <a:spLocks noChangeArrowheads="1"/>
          </p:cNvSpPr>
          <p:nvPr/>
        </p:nvSpPr>
        <p:spPr bwMode="auto">
          <a:xfrm>
            <a:off x="1693863" y="2827338"/>
            <a:ext cx="226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a:latin typeface="Arial" charset="0"/>
              </a:rPr>
              <a:t>PSH: push data now</a:t>
            </a:r>
          </a:p>
          <a:p>
            <a:pPr algn="r">
              <a:lnSpc>
                <a:spcPct val="100000"/>
              </a:lnSpc>
              <a:spcBef>
                <a:spcPct val="0"/>
              </a:spcBef>
              <a:buClrTx/>
              <a:buSzTx/>
              <a:buFontTx/>
              <a:buNone/>
            </a:pPr>
            <a:r>
              <a:rPr lang="en-US" altLang="en-US" sz="1800">
                <a:latin typeface="Arial" charset="0"/>
              </a:rPr>
              <a:t>(generally not used)</a:t>
            </a:r>
          </a:p>
        </p:txBody>
      </p:sp>
      <p:sp>
        <p:nvSpPr>
          <p:cNvPr id="46" name="Text Box 44"/>
          <p:cNvSpPr txBox="1">
            <a:spLocks noChangeArrowheads="1"/>
          </p:cNvSpPr>
          <p:nvPr/>
        </p:nvSpPr>
        <p:spPr bwMode="auto">
          <a:xfrm>
            <a:off x="1704881" y="3627439"/>
            <a:ext cx="22749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RST, SYN, FIN:</a:t>
            </a:r>
          </a:p>
          <a:p>
            <a:pPr algn="r">
              <a:lnSpc>
                <a:spcPct val="100000"/>
              </a:lnSpc>
              <a:spcBef>
                <a:spcPct val="0"/>
              </a:spcBef>
              <a:buClrTx/>
              <a:buSzTx/>
              <a:buFontTx/>
              <a:buNone/>
            </a:pPr>
            <a:r>
              <a:rPr lang="en-US" altLang="en-US" sz="1800" dirty="0">
                <a:latin typeface="Arial" charset="0"/>
              </a:rPr>
              <a:t>connection establish</a:t>
            </a:r>
          </a:p>
          <a:p>
            <a:pPr algn="r">
              <a:lnSpc>
                <a:spcPct val="100000"/>
              </a:lnSpc>
              <a:spcBef>
                <a:spcPct val="0"/>
              </a:spcBef>
              <a:buClrTx/>
              <a:buSzTx/>
              <a:buFontTx/>
              <a:buNone/>
            </a:pPr>
            <a:r>
              <a:rPr lang="en-US" altLang="en-US" sz="1800" dirty="0">
                <a:latin typeface="Arial" charset="0"/>
              </a:rPr>
              <a:t>(setup, teardown</a:t>
            </a:r>
          </a:p>
          <a:p>
            <a:pPr algn="r">
              <a:lnSpc>
                <a:spcPct val="100000"/>
              </a:lnSpc>
              <a:spcBef>
                <a:spcPct val="0"/>
              </a:spcBef>
              <a:buClrTx/>
              <a:buSzTx/>
              <a:buFontTx/>
              <a:buNone/>
            </a:pPr>
            <a:r>
              <a:rPr lang="en-US" altLang="en-US" sz="1800" dirty="0">
                <a:latin typeface="Arial" charset="0"/>
              </a:rPr>
              <a:t>commands)</a:t>
            </a:r>
          </a:p>
        </p:txBody>
      </p:sp>
      <p:sp>
        <p:nvSpPr>
          <p:cNvPr id="47" name="Line 45"/>
          <p:cNvSpPr>
            <a:spLocks noChangeShapeType="1"/>
          </p:cNvSpPr>
          <p:nvPr/>
        </p:nvSpPr>
        <p:spPr bwMode="auto">
          <a:xfrm>
            <a:off x="3895726" y="1800225"/>
            <a:ext cx="1495425" cy="1028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46"/>
          <p:cNvSpPr>
            <a:spLocks noChangeShapeType="1"/>
          </p:cNvSpPr>
          <p:nvPr/>
        </p:nvSpPr>
        <p:spPr bwMode="auto">
          <a:xfrm>
            <a:off x="3900489" y="2487614"/>
            <a:ext cx="1658937" cy="441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47"/>
          <p:cNvSpPr>
            <a:spLocks noChangeShapeType="1"/>
          </p:cNvSpPr>
          <p:nvPr/>
        </p:nvSpPr>
        <p:spPr bwMode="auto">
          <a:xfrm flipV="1">
            <a:off x="3921126" y="3041651"/>
            <a:ext cx="18272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 name="Freeform 48"/>
          <p:cNvSpPr>
            <a:spLocks/>
          </p:cNvSpPr>
          <p:nvPr/>
        </p:nvSpPr>
        <p:spPr bwMode="auto">
          <a:xfrm>
            <a:off x="3914776" y="3105150"/>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Lst>
            <a:ahLst/>
            <a:cxnLst>
              <a:cxn ang="T6">
                <a:pos x="T0" y="T1"/>
              </a:cxn>
              <a:cxn ang="T7">
                <a:pos x="T2" y="T3"/>
              </a:cxn>
              <a:cxn ang="T8">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49"/>
          <p:cNvSpPr txBox="1">
            <a:spLocks noChangeArrowheads="1"/>
          </p:cNvSpPr>
          <p:nvPr/>
        </p:nvSpPr>
        <p:spPr bwMode="auto">
          <a:xfrm>
            <a:off x="8963025" y="3008314"/>
            <a:ext cx="11592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 bytes </a:t>
            </a:r>
          </a:p>
          <a:p>
            <a:pPr>
              <a:lnSpc>
                <a:spcPct val="100000"/>
              </a:lnSpc>
              <a:spcBef>
                <a:spcPct val="0"/>
              </a:spcBef>
              <a:buClrTx/>
              <a:buSzTx/>
              <a:buFontTx/>
              <a:buNone/>
            </a:pPr>
            <a:r>
              <a:rPr lang="en-US" altLang="en-US" sz="1800" dirty="0">
                <a:latin typeface="Arial" charset="0"/>
              </a:rPr>
              <a:t>receiver </a:t>
            </a:r>
          </a:p>
          <a:p>
            <a:pPr>
              <a:lnSpc>
                <a:spcPct val="100000"/>
              </a:lnSpc>
              <a:spcBef>
                <a:spcPct val="0"/>
              </a:spcBef>
              <a:buClrTx/>
              <a:buSzTx/>
              <a:buFontTx/>
              <a:buNone/>
            </a:pPr>
            <a:r>
              <a:rPr lang="en-US" altLang="en-US" sz="1800" dirty="0">
                <a:latin typeface="Arial" charset="0"/>
              </a:rPr>
              <a:t>willing</a:t>
            </a:r>
          </a:p>
          <a:p>
            <a:pPr>
              <a:lnSpc>
                <a:spcPct val="100000"/>
              </a:lnSpc>
              <a:spcBef>
                <a:spcPct val="0"/>
              </a:spcBef>
              <a:buClrTx/>
              <a:buSzTx/>
              <a:buFontTx/>
              <a:buNone/>
            </a:pPr>
            <a:r>
              <a:rPr lang="en-US" altLang="en-US" sz="1800" dirty="0">
                <a:latin typeface="Arial" charset="0"/>
              </a:rPr>
              <a:t>to accept</a:t>
            </a:r>
          </a:p>
        </p:txBody>
      </p:sp>
      <p:sp>
        <p:nvSpPr>
          <p:cNvPr id="52" name="Text Box 50"/>
          <p:cNvSpPr txBox="1">
            <a:spLocks noChangeArrowheads="1"/>
          </p:cNvSpPr>
          <p:nvPr/>
        </p:nvSpPr>
        <p:spPr bwMode="auto">
          <a:xfrm>
            <a:off x="8656638" y="1522414"/>
            <a:ext cx="1771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nSpc>
                <a:spcPct val="100000"/>
              </a:lnSpc>
              <a:spcBef>
                <a:spcPct val="0"/>
              </a:spcBef>
              <a:buClrTx/>
              <a:buSzTx/>
              <a:buFontTx/>
              <a:buNone/>
            </a:pPr>
            <a:r>
              <a:rPr lang="en-US" altLang="en-US" sz="1800" dirty="0">
                <a:latin typeface="Arial" charset="0"/>
              </a:rPr>
              <a:t>counting</a:t>
            </a:r>
          </a:p>
          <a:p>
            <a:pPr>
              <a:lnSpc>
                <a:spcPct val="100000"/>
              </a:lnSpc>
              <a:spcBef>
                <a:spcPct val="0"/>
              </a:spcBef>
              <a:buClrTx/>
              <a:buSzTx/>
              <a:buFontTx/>
              <a:buNone/>
            </a:pPr>
            <a:r>
              <a:rPr lang="en-US" altLang="en-US" sz="1800" dirty="0">
                <a:latin typeface="Arial" charset="0"/>
              </a:rPr>
              <a:t>by bytes </a:t>
            </a:r>
          </a:p>
          <a:p>
            <a:pPr>
              <a:lnSpc>
                <a:spcPct val="100000"/>
              </a:lnSpc>
              <a:spcBef>
                <a:spcPct val="0"/>
              </a:spcBef>
              <a:buClrTx/>
              <a:buSzTx/>
              <a:buFontTx/>
              <a:buNone/>
            </a:pPr>
            <a:r>
              <a:rPr lang="en-US" altLang="en-US" sz="1800" dirty="0">
                <a:latin typeface="Arial" charset="0"/>
              </a:rPr>
              <a:t>of data</a:t>
            </a:r>
          </a:p>
          <a:p>
            <a:pPr>
              <a:lnSpc>
                <a:spcPct val="100000"/>
              </a:lnSpc>
              <a:spcBef>
                <a:spcPct val="0"/>
              </a:spcBef>
              <a:buClrTx/>
              <a:buSzTx/>
              <a:buFontTx/>
              <a:buNone/>
            </a:pPr>
            <a:r>
              <a:rPr lang="en-US" altLang="en-US" sz="1800" dirty="0">
                <a:latin typeface="Arial" charset="0"/>
              </a:rPr>
              <a:t>(not segments)</a:t>
            </a:r>
          </a:p>
        </p:txBody>
      </p:sp>
      <p:sp>
        <p:nvSpPr>
          <p:cNvPr id="53" name="Text Box 51"/>
          <p:cNvSpPr txBox="1">
            <a:spLocks noChangeArrowheads="1"/>
          </p:cNvSpPr>
          <p:nvPr/>
        </p:nvSpPr>
        <p:spPr bwMode="auto">
          <a:xfrm>
            <a:off x="2506663" y="4960939"/>
            <a:ext cx="13652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a:lnSpc>
                <a:spcPct val="100000"/>
              </a:lnSpc>
              <a:spcBef>
                <a:spcPct val="0"/>
              </a:spcBef>
              <a:buClrTx/>
              <a:buSzTx/>
              <a:buFontTx/>
              <a:buNone/>
            </a:pPr>
            <a:r>
              <a:rPr lang="en-US" altLang="en-US" sz="1800" dirty="0">
                <a:latin typeface="Arial" charset="0"/>
              </a:rPr>
              <a:t>Internet</a:t>
            </a:r>
          </a:p>
          <a:p>
            <a:pPr algn="r">
              <a:lnSpc>
                <a:spcPct val="100000"/>
              </a:lnSpc>
              <a:spcBef>
                <a:spcPct val="0"/>
              </a:spcBef>
              <a:buClrTx/>
              <a:buSzTx/>
              <a:buFontTx/>
              <a:buNone/>
            </a:pPr>
            <a:r>
              <a:rPr lang="en-US" altLang="en-US" sz="1800" dirty="0">
                <a:latin typeface="Arial" charset="0"/>
              </a:rPr>
              <a:t>checksum</a:t>
            </a:r>
          </a:p>
          <a:p>
            <a:pPr algn="r">
              <a:lnSpc>
                <a:spcPct val="100000"/>
              </a:lnSpc>
              <a:spcBef>
                <a:spcPct val="0"/>
              </a:spcBef>
              <a:buClrTx/>
              <a:buSzTx/>
              <a:buFontTx/>
              <a:buNone/>
            </a:pPr>
            <a:r>
              <a:rPr lang="en-US" altLang="en-US" sz="1800" dirty="0">
                <a:latin typeface="Arial" charset="0"/>
              </a:rPr>
              <a:t>(as in UDP)</a:t>
            </a:r>
          </a:p>
        </p:txBody>
      </p:sp>
      <p:sp>
        <p:nvSpPr>
          <p:cNvPr id="54" name="Line 52"/>
          <p:cNvSpPr>
            <a:spLocks noChangeShapeType="1"/>
          </p:cNvSpPr>
          <p:nvPr/>
        </p:nvSpPr>
        <p:spPr bwMode="auto">
          <a:xfrm flipV="1">
            <a:off x="3790951" y="3429000"/>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 name="Line 53"/>
          <p:cNvSpPr>
            <a:spLocks noChangeShapeType="1"/>
          </p:cNvSpPr>
          <p:nvPr/>
        </p:nvSpPr>
        <p:spPr bwMode="auto">
          <a:xfrm flipH="1" flipV="1">
            <a:off x="8210551" y="3019426"/>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54"/>
          <p:cNvSpPr>
            <a:spLocks noChangeShapeType="1"/>
          </p:cNvSpPr>
          <p:nvPr/>
        </p:nvSpPr>
        <p:spPr bwMode="auto">
          <a:xfrm flipH="1">
            <a:off x="8143875" y="1724026"/>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55"/>
          <p:cNvSpPr>
            <a:spLocks noChangeShapeType="1"/>
          </p:cNvSpPr>
          <p:nvPr/>
        </p:nvSpPr>
        <p:spPr bwMode="auto">
          <a:xfrm flipH="1">
            <a:off x="8105775" y="1714501"/>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7551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43" grpId="0"/>
      <p:bldP spid="44" grpId="0"/>
      <p:bldP spid="45" grpId="0"/>
      <p:bldP spid="46" grpId="0"/>
      <p:bldP spid="47" grpId="0" animBg="1"/>
      <p:bldP spid="48" grpId="0" animBg="1"/>
      <p:bldP spid="49" grpId="0" animBg="1"/>
      <p:bldP spid="50" grpId="0" animBg="1"/>
      <p:bldP spid="51" grpId="0"/>
      <p:bldP spid="52" grpId="0"/>
      <p:bldP spid="53" grpId="0"/>
      <p:bldP spid="54" grpId="0" animBg="1"/>
      <p:bldP spid="55" grpId="0" animBg="1"/>
      <p:bldP spid="56" grpId="0" animBg="1"/>
      <p:bldP spid="5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Autofit/>
          </a:bodyPr>
          <a:lstStyle/>
          <a:p>
            <a:pPr lvl="0" algn="just"/>
            <a:r>
              <a:rPr lang="en-IN" dirty="0"/>
              <a:t>The unit of transmission in TCP is called </a:t>
            </a:r>
            <a:r>
              <a:rPr lang="en-IN" dirty="0">
                <a:solidFill>
                  <a:schemeClr val="accent6"/>
                </a:solidFill>
              </a:rPr>
              <a:t>segments</a:t>
            </a:r>
            <a:r>
              <a:rPr lang="en-IN" dirty="0"/>
              <a:t>.</a:t>
            </a:r>
            <a:endParaRPr lang="en-US" dirty="0"/>
          </a:p>
          <a:p>
            <a:pPr lvl="0" algn="just"/>
            <a:r>
              <a:rPr lang="en-IN" dirty="0"/>
              <a:t>The header includes </a:t>
            </a:r>
            <a:r>
              <a:rPr lang="en-IN" dirty="0">
                <a:solidFill>
                  <a:schemeClr val="accent6"/>
                </a:solidFill>
              </a:rPr>
              <a:t>source and destination </a:t>
            </a:r>
            <a:r>
              <a:rPr lang="en-IN" dirty="0"/>
              <a:t>port numbers, which are used for multiplexing/</a:t>
            </a:r>
            <a:r>
              <a:rPr lang="en-IN" dirty="0" err="1"/>
              <a:t>demultiplexing</a:t>
            </a:r>
            <a:r>
              <a:rPr lang="en-IN" dirty="0"/>
              <a:t> data from/to upper-layer applications.</a:t>
            </a:r>
            <a:endParaRPr lang="en-US" dirty="0"/>
          </a:p>
          <a:p>
            <a:pPr lvl="0" algn="just"/>
            <a:r>
              <a:rPr lang="en-IN" dirty="0"/>
              <a:t>The </a:t>
            </a:r>
            <a:r>
              <a:rPr lang="en-IN" dirty="0">
                <a:solidFill>
                  <a:schemeClr val="accent6"/>
                </a:solidFill>
              </a:rPr>
              <a:t>32-bit sequence number </a:t>
            </a:r>
            <a:r>
              <a:rPr lang="en-IN" dirty="0"/>
              <a:t>field and the </a:t>
            </a:r>
            <a:r>
              <a:rPr lang="en-IN" dirty="0">
                <a:solidFill>
                  <a:schemeClr val="accent6"/>
                </a:solidFill>
              </a:rPr>
              <a:t>32-bit acknowledgment number </a:t>
            </a:r>
            <a:r>
              <a:rPr lang="en-IN" dirty="0"/>
              <a:t>field are used by the TCP sender and receiver in implementing a reliable data transfer service.</a:t>
            </a:r>
            <a:endParaRPr lang="en-US" dirty="0"/>
          </a:p>
          <a:p>
            <a:pPr lvl="0" algn="just"/>
            <a:r>
              <a:rPr lang="en-IN" dirty="0"/>
              <a:t>The </a:t>
            </a:r>
            <a:r>
              <a:rPr lang="en-IN" dirty="0">
                <a:solidFill>
                  <a:srgbClr val="C00000"/>
                </a:solidFill>
              </a:rPr>
              <a:t>sequence number </a:t>
            </a:r>
            <a:r>
              <a:rPr lang="en-IN" dirty="0"/>
              <a:t>for a segment is the byte-stream number of the first byte in the segment.</a:t>
            </a:r>
            <a:endParaRPr lang="en-US" dirty="0"/>
          </a:p>
          <a:p>
            <a:pPr lvl="0" algn="just"/>
            <a:r>
              <a:rPr lang="en-IN" dirty="0"/>
              <a:t>The </a:t>
            </a:r>
            <a:r>
              <a:rPr lang="en-IN" dirty="0">
                <a:solidFill>
                  <a:srgbClr val="C00000"/>
                </a:solidFill>
              </a:rPr>
              <a:t>acknowledgment number </a:t>
            </a:r>
            <a:r>
              <a:rPr lang="en-IN" dirty="0"/>
              <a:t>is the sequence number of the next byte a Host is expecting from another Host.</a:t>
            </a:r>
            <a:endParaRPr lang="en-US" dirty="0"/>
          </a:p>
        </p:txBody>
      </p:sp>
    </p:spTree>
    <p:extLst>
      <p:ext uri="{BB962C8B-B14F-4D97-AF65-F5344CB8AC3E}">
        <p14:creationId xmlns:p14="http://schemas.microsoft.com/office/powerpoint/2010/main" val="15706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r>
              <a:rPr lang="en-IN" dirty="0"/>
              <a:t>The </a:t>
            </a:r>
            <a:r>
              <a:rPr lang="en-IN" dirty="0">
                <a:solidFill>
                  <a:schemeClr val="accent6"/>
                </a:solidFill>
              </a:rPr>
              <a:t>4-bit header length </a:t>
            </a:r>
            <a:r>
              <a:rPr lang="en-IN" dirty="0"/>
              <a:t>field specifies the length of the TCP header in 32-bit words. The TCP header can be of variable length due to the TCP options field.</a:t>
            </a:r>
          </a:p>
          <a:p>
            <a:pPr lvl="0" algn="just"/>
            <a:r>
              <a:rPr lang="en-IN" dirty="0"/>
              <a:t>The 16-bit receive window field is used for </a:t>
            </a:r>
            <a:r>
              <a:rPr lang="en-IN" dirty="0">
                <a:solidFill>
                  <a:schemeClr val="accent6"/>
                </a:solidFill>
              </a:rPr>
              <a:t>flow control</a:t>
            </a:r>
            <a:r>
              <a:rPr lang="en-IN" dirty="0"/>
              <a:t>. It is used to indicate the number of bytes that a receiver is willing to accept.</a:t>
            </a:r>
            <a:endParaRPr lang="en-US" dirty="0"/>
          </a:p>
          <a:p>
            <a:pPr lvl="0" algn="just"/>
            <a:r>
              <a:rPr lang="en-IN" dirty="0"/>
              <a:t>The 16-bit </a:t>
            </a:r>
            <a:r>
              <a:rPr lang="en-IN" dirty="0">
                <a:solidFill>
                  <a:schemeClr val="accent6"/>
                </a:solidFill>
              </a:rPr>
              <a:t>checksum</a:t>
            </a:r>
            <a:r>
              <a:rPr lang="en-IN" dirty="0"/>
              <a:t> field is used for error checking of the header and data.</a:t>
            </a:r>
            <a:endParaRPr lang="en-US" dirty="0"/>
          </a:p>
          <a:p>
            <a:pPr lvl="0" algn="just"/>
            <a:r>
              <a:rPr lang="en-IN" dirty="0"/>
              <a:t>Unused 6 bits are reserved for future use and should be sent to zero.</a:t>
            </a:r>
            <a:endParaRPr lang="en-US" dirty="0"/>
          </a:p>
          <a:p>
            <a:pPr lvl="0" algn="just"/>
            <a:r>
              <a:rPr lang="en-IN" dirty="0">
                <a:solidFill>
                  <a:srgbClr val="C00000"/>
                </a:solidFill>
              </a:rPr>
              <a:t>Urgent Pointer </a:t>
            </a:r>
            <a:r>
              <a:rPr lang="en-IN" dirty="0"/>
              <a:t>is used in combining with the URG control bit for priority data transfer. This field contains the sequence number of the last byte of urgent data.</a:t>
            </a:r>
            <a:endParaRPr lang="en-US" dirty="0"/>
          </a:p>
          <a:p>
            <a:pPr algn="just"/>
            <a:endParaRPr lang="en-US" dirty="0"/>
          </a:p>
          <a:p>
            <a:pPr algn="just"/>
            <a:endParaRPr lang="en-US" dirty="0"/>
          </a:p>
        </p:txBody>
      </p:sp>
    </p:spTree>
    <p:extLst>
      <p:ext uri="{BB962C8B-B14F-4D97-AF65-F5344CB8AC3E}">
        <p14:creationId xmlns:p14="http://schemas.microsoft.com/office/powerpoint/2010/main" val="2392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Segment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lvl="0"/>
            <a:r>
              <a:rPr lang="en-IN" b="1" dirty="0">
                <a:solidFill>
                  <a:srgbClr val="C00000"/>
                </a:solidFill>
              </a:rPr>
              <a:t>Data</a:t>
            </a:r>
            <a:r>
              <a:rPr lang="en-IN" dirty="0"/>
              <a:t>: The bytes of data being sent in the segment.</a:t>
            </a:r>
            <a:endParaRPr lang="en-US" dirty="0"/>
          </a:p>
          <a:p>
            <a:pPr lvl="0"/>
            <a:r>
              <a:rPr lang="en-IN" b="1" dirty="0">
                <a:solidFill>
                  <a:srgbClr val="C00000"/>
                </a:solidFill>
              </a:rPr>
              <a:t>URG (1 bit)</a:t>
            </a:r>
            <a:r>
              <a:rPr lang="en-IN" dirty="0">
                <a:solidFill>
                  <a:srgbClr val="C00000"/>
                </a:solidFill>
              </a:rPr>
              <a:t>: </a:t>
            </a:r>
            <a:r>
              <a:rPr lang="en-IN" dirty="0"/>
              <a:t>indicates that the Urgent pointer field is significant.</a:t>
            </a:r>
            <a:endParaRPr lang="en-US" dirty="0"/>
          </a:p>
          <a:p>
            <a:pPr lvl="0"/>
            <a:r>
              <a:rPr lang="en-IN" b="1" dirty="0">
                <a:solidFill>
                  <a:srgbClr val="C00000"/>
                </a:solidFill>
              </a:rPr>
              <a:t>ACK (1 bit)</a:t>
            </a:r>
            <a:r>
              <a:rPr lang="en-IN" dirty="0">
                <a:solidFill>
                  <a:srgbClr val="C00000"/>
                </a:solidFill>
              </a:rPr>
              <a:t>: </a:t>
            </a:r>
            <a:r>
              <a:rPr lang="en-IN" dirty="0"/>
              <a:t>indicates that the Acknowledgment field is significant. </a:t>
            </a:r>
            <a:endParaRPr lang="en-US" dirty="0"/>
          </a:p>
          <a:p>
            <a:pPr lvl="0"/>
            <a:r>
              <a:rPr lang="en-IN" b="1" dirty="0">
                <a:solidFill>
                  <a:srgbClr val="C00000"/>
                </a:solidFill>
              </a:rPr>
              <a:t>PSH (1 bit)</a:t>
            </a:r>
            <a:r>
              <a:rPr lang="en-IN" dirty="0">
                <a:solidFill>
                  <a:srgbClr val="C00000"/>
                </a:solidFill>
              </a:rPr>
              <a:t>: </a:t>
            </a:r>
            <a:r>
              <a:rPr lang="en-IN" dirty="0"/>
              <a:t>Push function. Asks to push the buffered data to the receiving application.</a:t>
            </a:r>
            <a:endParaRPr lang="en-US" dirty="0"/>
          </a:p>
          <a:p>
            <a:pPr lvl="0"/>
            <a:r>
              <a:rPr lang="en-IN" b="1" dirty="0">
                <a:solidFill>
                  <a:srgbClr val="C00000"/>
                </a:solidFill>
              </a:rPr>
              <a:t>RST (1 bit)</a:t>
            </a:r>
            <a:r>
              <a:rPr lang="en-IN" dirty="0">
                <a:solidFill>
                  <a:srgbClr val="C00000"/>
                </a:solidFill>
              </a:rPr>
              <a:t>: </a:t>
            </a:r>
            <a:r>
              <a:rPr lang="en-IN" dirty="0"/>
              <a:t>Reset the connection.</a:t>
            </a:r>
            <a:endParaRPr lang="en-US" dirty="0"/>
          </a:p>
          <a:p>
            <a:pPr lvl="0"/>
            <a:r>
              <a:rPr lang="en-IN" b="1" dirty="0">
                <a:solidFill>
                  <a:srgbClr val="C00000"/>
                </a:solidFill>
              </a:rPr>
              <a:t>SYN (1 bit)</a:t>
            </a:r>
            <a:r>
              <a:rPr lang="en-IN" dirty="0">
                <a:solidFill>
                  <a:srgbClr val="C00000"/>
                </a:solidFill>
              </a:rPr>
              <a:t>: </a:t>
            </a:r>
            <a:r>
              <a:rPr lang="en-IN" dirty="0"/>
              <a:t>Synchronize sequence numbers. Only the first packet sent from each end should have this flag set. Some other flags and fields change meaning based on this flag, and some are only valid for when it is set, and others when it is clear.</a:t>
            </a:r>
            <a:endParaRPr lang="en-US" dirty="0"/>
          </a:p>
          <a:p>
            <a:pPr lvl="0"/>
            <a:r>
              <a:rPr lang="en-IN" b="1" dirty="0">
                <a:solidFill>
                  <a:srgbClr val="C00000"/>
                </a:solidFill>
              </a:rPr>
              <a:t>FIN (1 bit)</a:t>
            </a:r>
            <a:r>
              <a:rPr lang="en-IN" dirty="0">
                <a:solidFill>
                  <a:srgbClr val="C00000"/>
                </a:solidFill>
              </a:rPr>
              <a:t>: </a:t>
            </a:r>
            <a:r>
              <a:rPr lang="en-IN" dirty="0"/>
              <a:t>No more data from sender.</a:t>
            </a:r>
            <a:endParaRPr lang="en-US" dirty="0"/>
          </a:p>
        </p:txBody>
      </p:sp>
    </p:spTree>
    <p:extLst>
      <p:ext uri="{BB962C8B-B14F-4D97-AF65-F5344CB8AC3E}">
        <p14:creationId xmlns:p14="http://schemas.microsoft.com/office/powerpoint/2010/main" val="14418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C3A2B-589A-7D7C-DA8E-1FE062D6A712}"/>
              </a:ext>
            </a:extLst>
          </p:cNvPr>
          <p:cNvSpPr>
            <a:spLocks noGrp="1"/>
          </p:cNvSpPr>
          <p:nvPr>
            <p:ph type="title"/>
          </p:nvPr>
        </p:nvSpPr>
        <p:spPr/>
        <p:txBody>
          <a:bodyPr>
            <a:normAutofit/>
          </a:bodyPr>
          <a:lstStyle/>
          <a:p>
            <a:r>
              <a:rPr lang="en-US" sz="5500" dirty="0"/>
              <a:t>Multiplexing &amp; De-multiplexing</a:t>
            </a:r>
          </a:p>
        </p:txBody>
      </p:sp>
      <p:sp>
        <p:nvSpPr>
          <p:cNvPr id="5" name="Text Placeholder 4">
            <a:extLst>
              <a:ext uri="{FF2B5EF4-FFF2-40B4-BE49-F238E27FC236}">
                <a16:creationId xmlns:a16="http://schemas.microsoft.com/office/drawing/2014/main" id="{74632B71-03A4-6D65-9547-AB71DC55BA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1346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D73358-791F-6546-35AF-039ECAE8F5DC}"/>
              </a:ext>
            </a:extLst>
          </p:cNvPr>
          <p:cNvSpPr>
            <a:spLocks noGrp="1"/>
          </p:cNvSpPr>
          <p:nvPr>
            <p:ph type="title"/>
          </p:nvPr>
        </p:nvSpPr>
        <p:spPr/>
        <p:txBody>
          <a:bodyPr/>
          <a:lstStyle/>
          <a:p>
            <a:r>
              <a:rPr lang="en-US" dirty="0"/>
              <a:t>Flow Control &amp; Congestion Control</a:t>
            </a:r>
          </a:p>
        </p:txBody>
      </p:sp>
      <p:sp>
        <p:nvSpPr>
          <p:cNvPr id="5" name="Text Placeholder 4">
            <a:extLst>
              <a:ext uri="{FF2B5EF4-FFF2-40B4-BE49-F238E27FC236}">
                <a16:creationId xmlns:a16="http://schemas.microsoft.com/office/drawing/2014/main" id="{B7BD0859-C83C-7150-E44F-6F121D2AF5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087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Content Placeholder 2"/>
          <p:cNvSpPr>
            <a:spLocks noGrp="1"/>
          </p:cNvSpPr>
          <p:nvPr>
            <p:ph idx="1"/>
          </p:nvPr>
        </p:nvSpPr>
        <p:spPr/>
        <p:txBody>
          <a:bodyPr/>
          <a:lstStyle/>
          <a:p>
            <a:pPr lvl="0" algn="just"/>
            <a:r>
              <a:rPr lang="en-IN" dirty="0"/>
              <a:t>Flow control is the </a:t>
            </a:r>
            <a:r>
              <a:rPr lang="en-IN" dirty="0">
                <a:solidFill>
                  <a:srgbClr val="C00000"/>
                </a:solidFill>
              </a:rPr>
              <a:t>process</a:t>
            </a:r>
            <a:r>
              <a:rPr lang="en-IN" dirty="0"/>
              <a:t> of managing the </a:t>
            </a:r>
            <a:r>
              <a:rPr lang="en-IN" dirty="0">
                <a:solidFill>
                  <a:schemeClr val="accent6"/>
                </a:solidFill>
              </a:rPr>
              <a:t>rate of data transmission </a:t>
            </a:r>
            <a:r>
              <a:rPr lang="en-IN" dirty="0"/>
              <a:t>between two nodes to prevent a fast sender from overwhelming a slow receiver.</a:t>
            </a:r>
            <a:endParaRPr lang="en-GB" sz="2000" dirty="0"/>
          </a:p>
          <a:p>
            <a:pPr lvl="0" algn="just"/>
            <a:r>
              <a:rPr lang="en-IN" dirty="0"/>
              <a:t>It prevent receiver from </a:t>
            </a:r>
            <a:r>
              <a:rPr lang="en-IN" dirty="0">
                <a:solidFill>
                  <a:srgbClr val="C00000"/>
                </a:solidFill>
              </a:rPr>
              <a:t>becoming overloaded</a:t>
            </a:r>
            <a:r>
              <a:rPr lang="en-IN" dirty="0"/>
              <a:t>.</a:t>
            </a:r>
            <a:endParaRPr lang="en-GB" sz="2000" dirty="0"/>
          </a:p>
          <a:p>
            <a:pPr lvl="0" algn="just"/>
            <a:r>
              <a:rPr lang="en-IN" dirty="0"/>
              <a:t>Receiver advertises a window </a:t>
            </a:r>
            <a:r>
              <a:rPr lang="en-IN" dirty="0" err="1"/>
              <a:t>rwnd</a:t>
            </a:r>
            <a:r>
              <a:rPr lang="en-IN" dirty="0"/>
              <a:t>(</a:t>
            </a:r>
            <a:r>
              <a:rPr lang="en-IN" dirty="0">
                <a:solidFill>
                  <a:schemeClr val="accent6"/>
                </a:solidFill>
              </a:rPr>
              <a:t>receiver window</a:t>
            </a:r>
            <a:r>
              <a:rPr lang="en-IN" dirty="0"/>
              <a:t>) with each acknowledgement.</a:t>
            </a:r>
            <a:endParaRPr lang="en-GB" sz="2000" dirty="0"/>
          </a:p>
          <a:p>
            <a:pPr lvl="0" algn="just"/>
            <a:r>
              <a:rPr lang="en-IN" dirty="0"/>
              <a:t>Window:</a:t>
            </a:r>
            <a:endParaRPr lang="en-GB" sz="2000" dirty="0"/>
          </a:p>
          <a:p>
            <a:pPr lvl="1" algn="just"/>
            <a:r>
              <a:rPr lang="en-IN" dirty="0"/>
              <a:t>Closed (by sender) when data is sent and </a:t>
            </a:r>
            <a:r>
              <a:rPr lang="en-IN" dirty="0" err="1"/>
              <a:t>ack’d</a:t>
            </a:r>
            <a:endParaRPr lang="en-GB" sz="1800" dirty="0"/>
          </a:p>
          <a:p>
            <a:pPr lvl="1" algn="just"/>
            <a:r>
              <a:rPr lang="en-IN" dirty="0"/>
              <a:t>Opened (by receiver) when data is read</a:t>
            </a:r>
            <a:endParaRPr lang="en-GB" sz="1800" dirty="0"/>
          </a:p>
          <a:p>
            <a:pPr lvl="0" algn="just"/>
            <a:r>
              <a:rPr lang="en-IN" dirty="0"/>
              <a:t>The size of this window can be the </a:t>
            </a:r>
            <a:r>
              <a:rPr lang="en-IN" dirty="0">
                <a:solidFill>
                  <a:schemeClr val="accent6"/>
                </a:solidFill>
              </a:rPr>
              <a:t>performance</a:t>
            </a:r>
            <a:r>
              <a:rPr lang="en-IN" dirty="0"/>
              <a:t> limit.</a:t>
            </a:r>
            <a:endParaRPr lang="en-US" dirty="0"/>
          </a:p>
        </p:txBody>
      </p:sp>
    </p:spTree>
    <p:extLst>
      <p:ext uri="{BB962C8B-B14F-4D97-AF65-F5344CB8AC3E}">
        <p14:creationId xmlns:p14="http://schemas.microsoft.com/office/powerpoint/2010/main" val="79128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Congestion Control</a:t>
            </a:r>
          </a:p>
        </p:txBody>
      </p:sp>
      <p:sp>
        <p:nvSpPr>
          <p:cNvPr id="3" name="Content Placeholder 2"/>
          <p:cNvSpPr>
            <a:spLocks noGrp="1"/>
          </p:cNvSpPr>
          <p:nvPr>
            <p:ph idx="1"/>
          </p:nvPr>
        </p:nvSpPr>
        <p:spPr/>
        <p:txBody>
          <a:bodyPr>
            <a:normAutofit/>
          </a:bodyPr>
          <a:lstStyle/>
          <a:p>
            <a:pPr algn="just"/>
            <a:r>
              <a:rPr lang="en-US" dirty="0"/>
              <a:t>Too many sources sending too much data too fast for network to handle.</a:t>
            </a:r>
            <a:endParaRPr lang="en-IN" dirty="0"/>
          </a:p>
          <a:p>
            <a:pPr lvl="0" algn="just"/>
            <a:r>
              <a:rPr lang="en-IN" dirty="0"/>
              <a:t>When a connection is established, a </a:t>
            </a:r>
            <a:r>
              <a:rPr lang="en-IN" dirty="0">
                <a:solidFill>
                  <a:srgbClr val="C00000"/>
                </a:solidFill>
              </a:rPr>
              <a:t>suitable window size </a:t>
            </a:r>
            <a:r>
              <a:rPr lang="en-IN" dirty="0"/>
              <a:t>has to be chosen. </a:t>
            </a:r>
            <a:endParaRPr lang="en-GB" dirty="0"/>
          </a:p>
          <a:p>
            <a:pPr lvl="0" algn="just"/>
            <a:r>
              <a:rPr lang="en-IN" dirty="0"/>
              <a:t>The receiver can specify a </a:t>
            </a:r>
            <a:r>
              <a:rPr lang="en-IN" dirty="0">
                <a:solidFill>
                  <a:srgbClr val="C00000"/>
                </a:solidFill>
              </a:rPr>
              <a:t>window</a:t>
            </a:r>
            <a:r>
              <a:rPr lang="en-IN" dirty="0"/>
              <a:t> based on its </a:t>
            </a:r>
            <a:r>
              <a:rPr lang="en-IN" dirty="0">
                <a:solidFill>
                  <a:srgbClr val="C00000"/>
                </a:solidFill>
              </a:rPr>
              <a:t>buffer size</a:t>
            </a:r>
            <a:r>
              <a:rPr lang="en-IN" dirty="0"/>
              <a:t>. </a:t>
            </a:r>
            <a:endParaRPr lang="en-GB" dirty="0"/>
          </a:p>
          <a:p>
            <a:pPr lvl="0" algn="just"/>
            <a:r>
              <a:rPr lang="en-IN" dirty="0"/>
              <a:t>If the sender sticks to this window size, problems will not occur due to buffer overflow at the receiving end, but they may still occur due to </a:t>
            </a:r>
            <a:r>
              <a:rPr lang="en-IN" dirty="0">
                <a:solidFill>
                  <a:srgbClr val="C00000"/>
                </a:solidFill>
              </a:rPr>
              <a:t>internal congestion </a:t>
            </a:r>
            <a:r>
              <a:rPr lang="en-IN" dirty="0"/>
              <a:t>within the network.</a:t>
            </a:r>
          </a:p>
        </p:txBody>
      </p:sp>
    </p:spTree>
    <p:extLst>
      <p:ext uri="{BB962C8B-B14F-4D97-AF65-F5344CB8AC3E}">
        <p14:creationId xmlns:p14="http://schemas.microsoft.com/office/powerpoint/2010/main" val="18530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lvl="0"/>
            <a:endParaRPr lang="en-IN" dirty="0"/>
          </a:p>
          <a:p>
            <a:pPr lvl="0"/>
            <a:endParaRPr lang="en-IN" dirty="0"/>
          </a:p>
          <a:p>
            <a:pPr lvl="0"/>
            <a:endParaRPr lang="en-IN" dirty="0"/>
          </a:p>
          <a:p>
            <a:pPr lvl="0"/>
            <a:endParaRPr lang="en-IN" dirty="0"/>
          </a:p>
          <a:p>
            <a:pPr lvl="0"/>
            <a:endParaRPr lang="en-IN" dirty="0"/>
          </a:p>
          <a:p>
            <a:pPr lvl="0"/>
            <a:endParaRPr lang="en-IN" dirty="0"/>
          </a:p>
          <a:p>
            <a:endParaRPr lang="en-US" dirty="0"/>
          </a:p>
        </p:txBody>
      </p:sp>
      <p:pic>
        <p:nvPicPr>
          <p:cNvPr id="4" name="Picture 3" descr="6-36"/>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44000" y="1150204"/>
            <a:ext cx="5352000" cy="4114800"/>
          </a:xfrm>
          <a:prstGeom prst="rect">
            <a:avLst/>
          </a:prstGeom>
          <a:noFill/>
        </p:spPr>
      </p:pic>
      <p:sp>
        <p:nvSpPr>
          <p:cNvPr id="6" name="TextBox 5">
            <a:extLst>
              <a:ext uri="{FF2B5EF4-FFF2-40B4-BE49-F238E27FC236}">
                <a16:creationId xmlns:a16="http://schemas.microsoft.com/office/drawing/2014/main" id="{BAF79730-8C5E-F848-90AE-5C65ED652D28}"/>
              </a:ext>
            </a:extLst>
          </p:cNvPr>
          <p:cNvSpPr txBox="1"/>
          <p:nvPr/>
        </p:nvSpPr>
        <p:spPr>
          <a:xfrm>
            <a:off x="6279776" y="937111"/>
            <a:ext cx="5780461" cy="4298613"/>
          </a:xfrm>
          <a:prstGeom prst="rect">
            <a:avLst/>
          </a:prstGeom>
          <a:noFill/>
        </p:spPr>
        <p:txBody>
          <a:bodyPr wrap="square" rtlCol="0">
            <a:spAutoFit/>
          </a:bodyPr>
          <a:lstStyle/>
          <a:p>
            <a:pPr marL="265113" indent="-265113" algn="just">
              <a:lnSpc>
                <a:spcPct val="90000"/>
              </a:lnSpc>
              <a:spcBef>
                <a:spcPts val="1000"/>
              </a:spcBef>
              <a:buClr>
                <a:schemeClr val="accent6"/>
              </a:buClr>
              <a:buFont typeface="Wingdings 3" panose="05040102010807070707" pitchFamily="18" charset="2"/>
              <a:buChar char=""/>
            </a:pPr>
            <a:r>
              <a:rPr lang="en-IN" sz="2400" dirty="0"/>
              <a:t>In Figure(a), we see a </a:t>
            </a:r>
            <a:r>
              <a:rPr lang="en-IN" sz="2400" dirty="0">
                <a:solidFill>
                  <a:srgbClr val="C00000"/>
                </a:solidFill>
              </a:rPr>
              <a:t>thick pipe</a:t>
            </a:r>
            <a:r>
              <a:rPr lang="en-IN" sz="2400" dirty="0"/>
              <a:t> leading to a small-capacity receiver. </a:t>
            </a:r>
          </a:p>
          <a:p>
            <a:pPr algn="just">
              <a:lnSpc>
                <a:spcPct val="90000"/>
              </a:lnSpc>
              <a:spcBef>
                <a:spcPts val="1000"/>
              </a:spcBef>
              <a:buClr>
                <a:schemeClr val="accent6"/>
              </a:buClr>
            </a:pPr>
            <a:endParaRPr lang="en-IN" sz="2400" dirty="0"/>
          </a:p>
          <a:p>
            <a:pPr marL="265113" indent="-265113" algn="just">
              <a:lnSpc>
                <a:spcPct val="90000"/>
              </a:lnSpc>
              <a:spcBef>
                <a:spcPts val="1000"/>
              </a:spcBef>
              <a:buClr>
                <a:schemeClr val="accent6"/>
              </a:buClr>
              <a:buFont typeface="Wingdings 3" panose="05040102010807070707" pitchFamily="18" charset="2"/>
              <a:buChar char=""/>
            </a:pPr>
            <a:r>
              <a:rPr lang="en-IN" sz="2400" dirty="0"/>
              <a:t>In Figure(b), the </a:t>
            </a:r>
            <a:r>
              <a:rPr lang="en-IN" sz="2400" dirty="0">
                <a:solidFill>
                  <a:srgbClr val="C00000"/>
                </a:solidFill>
              </a:rPr>
              <a:t>limiting factor </a:t>
            </a:r>
            <a:r>
              <a:rPr lang="en-IN" sz="2400" dirty="0"/>
              <a:t>is not the bucket capacity, but the </a:t>
            </a:r>
            <a:r>
              <a:rPr lang="en-IN" sz="2400" dirty="0">
                <a:solidFill>
                  <a:srgbClr val="C00000"/>
                </a:solidFill>
              </a:rPr>
              <a:t>internal carrying capacity </a:t>
            </a:r>
            <a:r>
              <a:rPr lang="en-IN" sz="2400" dirty="0"/>
              <a:t>of the network. </a:t>
            </a:r>
          </a:p>
          <a:p>
            <a:pPr algn="just">
              <a:lnSpc>
                <a:spcPct val="90000"/>
              </a:lnSpc>
              <a:spcBef>
                <a:spcPts val="1000"/>
              </a:spcBef>
              <a:buClr>
                <a:schemeClr val="accent6"/>
              </a:buClr>
            </a:pPr>
            <a:endParaRPr lang="en-IN" sz="2400" dirty="0"/>
          </a:p>
          <a:p>
            <a:pPr marL="265113" indent="-265113" algn="just">
              <a:lnSpc>
                <a:spcPct val="90000"/>
              </a:lnSpc>
              <a:spcBef>
                <a:spcPts val="1000"/>
              </a:spcBef>
              <a:buClr>
                <a:schemeClr val="accent6"/>
              </a:buClr>
              <a:buFont typeface="Wingdings 3" panose="05040102010807070707" pitchFamily="18" charset="2"/>
              <a:buChar char=""/>
            </a:pPr>
            <a:r>
              <a:rPr lang="en-IN" sz="2400" dirty="0"/>
              <a:t>As long as the sender does not send more water than the bucket can contain, no water will be lost.</a:t>
            </a:r>
            <a:endParaRPr lang="en-GB" sz="2400" dirty="0"/>
          </a:p>
          <a:p>
            <a:pPr lvl="0" algn="just"/>
            <a:endParaRPr lang="en-GB" sz="2400" dirty="0"/>
          </a:p>
        </p:txBody>
      </p:sp>
    </p:spTree>
    <p:extLst>
      <p:ext uri="{BB962C8B-B14F-4D97-AF65-F5344CB8AC3E}">
        <p14:creationId xmlns:p14="http://schemas.microsoft.com/office/powerpoint/2010/main" val="17254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Causes/costs of Congestion: Scenario 1</a:t>
            </a:r>
          </a:p>
        </p:txBody>
      </p:sp>
      <p:sp>
        <p:nvSpPr>
          <p:cNvPr id="3" name="Content Placeholder 2"/>
          <p:cNvSpPr>
            <a:spLocks noGrp="1"/>
          </p:cNvSpPr>
          <p:nvPr>
            <p:ph idx="1"/>
          </p:nvPr>
        </p:nvSpPr>
        <p:spPr/>
        <p:txBody>
          <a:bodyPr/>
          <a:lstStyle/>
          <a:p>
            <a:r>
              <a:rPr lang="en-US" dirty="0"/>
              <a:t>Two senders, Two receivers</a:t>
            </a:r>
          </a:p>
          <a:p>
            <a:r>
              <a:rPr lang="en-US" dirty="0"/>
              <a:t>One router, Infinite buffers </a:t>
            </a:r>
          </a:p>
          <a:p>
            <a:r>
              <a:rPr lang="en-US" dirty="0"/>
              <a:t>No retransmission</a:t>
            </a:r>
          </a:p>
          <a:p>
            <a:endParaRPr lang="en-US" dirty="0"/>
          </a:p>
        </p:txBody>
      </p:sp>
      <p:pic>
        <p:nvPicPr>
          <p:cNvPr id="454" name="Picture 453"/>
          <p:cNvPicPr>
            <a:picLocks noChangeAspect="1"/>
          </p:cNvPicPr>
          <p:nvPr/>
        </p:nvPicPr>
        <p:blipFill>
          <a:blip r:embed="rId2"/>
          <a:stretch>
            <a:fillRect/>
          </a:stretch>
        </p:blipFill>
        <p:spPr>
          <a:xfrm>
            <a:off x="2984500" y="2971800"/>
            <a:ext cx="6223000" cy="2768600"/>
          </a:xfrm>
          <a:prstGeom prst="rect">
            <a:avLst/>
          </a:prstGeom>
        </p:spPr>
      </p:pic>
      <p:sp>
        <p:nvSpPr>
          <p:cNvPr id="4" name="TextBox 3">
            <a:extLst>
              <a:ext uri="{FF2B5EF4-FFF2-40B4-BE49-F238E27FC236}">
                <a16:creationId xmlns:a16="http://schemas.microsoft.com/office/drawing/2014/main" id="{4E3A7102-8CE4-437E-8FE6-F311D8461211}"/>
              </a:ext>
            </a:extLst>
          </p:cNvPr>
          <p:cNvSpPr txBox="1"/>
          <p:nvPr/>
        </p:nvSpPr>
        <p:spPr>
          <a:xfrm>
            <a:off x="4052453" y="2680235"/>
            <a:ext cx="1839192" cy="430887"/>
          </a:xfrm>
          <a:prstGeom prst="rect">
            <a:avLst/>
          </a:prstGeom>
          <a:noFill/>
        </p:spPr>
        <p:txBody>
          <a:bodyPr wrap="square" rtlCol="0">
            <a:spAutoFit/>
          </a:bodyPr>
          <a:lstStyle/>
          <a:p>
            <a:r>
              <a:rPr lang="en-US" altLang="en-US" sz="2200" dirty="0">
                <a:solidFill>
                  <a:srgbClr val="C00000"/>
                </a:solidFill>
                <a:latin typeface="Symbol" charset="2"/>
              </a:rPr>
              <a:t>l</a:t>
            </a:r>
            <a:r>
              <a:rPr lang="el-GR" dirty="0"/>
              <a:t> </a:t>
            </a:r>
            <a:r>
              <a:rPr lang="en-US" dirty="0">
                <a:solidFill>
                  <a:srgbClr val="C00000"/>
                </a:solidFill>
              </a:rPr>
              <a:t>means</a:t>
            </a:r>
            <a:r>
              <a:rPr lang="en-US" dirty="0"/>
              <a:t> </a:t>
            </a:r>
            <a:r>
              <a:rPr lang="en-US" dirty="0">
                <a:solidFill>
                  <a:srgbClr val="C00000"/>
                </a:solidFill>
              </a:rPr>
              <a:t>Lambda </a:t>
            </a:r>
          </a:p>
        </p:txBody>
      </p:sp>
    </p:spTree>
    <p:extLst>
      <p:ext uri="{BB962C8B-B14F-4D97-AF65-F5344CB8AC3E}">
        <p14:creationId xmlns:p14="http://schemas.microsoft.com/office/powerpoint/2010/main" val="101785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One router, finite buffers </a:t>
            </a:r>
          </a:p>
          <a:p>
            <a:r>
              <a:rPr lang="en-US" dirty="0"/>
              <a:t>Sender retransmission of timed-out packet</a:t>
            </a:r>
          </a:p>
          <a:p>
            <a:pPr lvl="1">
              <a:buFont typeface="Wingdings" charset="0"/>
              <a:buChar char="§"/>
              <a:defRPr/>
            </a:pPr>
            <a:r>
              <a:rPr lang="en-US" dirty="0"/>
              <a:t>application-layer input = application-layer output:</a:t>
            </a:r>
            <a:r>
              <a:rPr lang="en-US" dirty="0">
                <a:latin typeface="Symbol" charset="0"/>
              </a:rPr>
              <a:t> </a:t>
            </a:r>
            <a:r>
              <a:rPr lang="en-US" dirty="0" err="1">
                <a:latin typeface="Symbol" charset="0"/>
              </a:rPr>
              <a:t>l</a:t>
            </a:r>
            <a:r>
              <a:rPr lang="en-US" baseline="-25000" dirty="0" err="1">
                <a:latin typeface="Arial" charset="0"/>
              </a:rPr>
              <a:t>in</a:t>
            </a:r>
            <a:r>
              <a:rPr lang="en-US" baseline="-25000" dirty="0">
                <a:latin typeface="Arial" charset="0"/>
              </a:rPr>
              <a:t> </a:t>
            </a:r>
            <a:r>
              <a:rPr lang="en-US" dirty="0">
                <a:latin typeface="Arial" charset="0"/>
              </a:rPr>
              <a:t>= </a:t>
            </a:r>
            <a:r>
              <a:rPr lang="en-US" dirty="0">
                <a:latin typeface="Symbol" charset="0"/>
              </a:rPr>
              <a:t>l</a:t>
            </a:r>
            <a:r>
              <a:rPr lang="en-US" baseline="-25000" dirty="0">
                <a:latin typeface="Arial" charset="0"/>
              </a:rPr>
              <a:t>out</a:t>
            </a:r>
          </a:p>
          <a:p>
            <a:pPr lvl="1">
              <a:buFont typeface="Wingdings" charset="0"/>
              <a:buChar char="§"/>
              <a:defRPr/>
            </a:pPr>
            <a:r>
              <a:rPr lang="en-US" dirty="0"/>
              <a:t>transport-layer input includes </a:t>
            </a:r>
            <a:r>
              <a:rPr lang="en-US" i="1" dirty="0"/>
              <a:t>retransmissions </a:t>
            </a:r>
            <a:r>
              <a:rPr lang="en-US" dirty="0"/>
              <a:t>:</a:t>
            </a:r>
            <a:r>
              <a:rPr lang="en-US" dirty="0">
                <a:latin typeface="Symbol" charset="0"/>
              </a:rPr>
              <a:t> l</a:t>
            </a:r>
            <a:r>
              <a:rPr lang="en-US" i="1" dirty="0"/>
              <a:t>’ </a:t>
            </a:r>
            <a:r>
              <a:rPr lang="en-US" baseline="-25000" dirty="0">
                <a:latin typeface="Arial" charset="0"/>
              </a:rPr>
              <a:t>in </a:t>
            </a:r>
            <a:r>
              <a:rPr lang="en-US" dirty="0">
                <a:latin typeface="Arial" charset="0"/>
              </a:rPr>
              <a:t> &gt;= </a:t>
            </a:r>
            <a:r>
              <a:rPr lang="en-US" dirty="0" err="1">
                <a:latin typeface="Symbol" charset="0"/>
              </a:rPr>
              <a:t>l</a:t>
            </a:r>
            <a:r>
              <a:rPr lang="en-US" baseline="-25000" dirty="0" err="1">
                <a:latin typeface="Arial" charset="0"/>
              </a:rPr>
              <a:t>in</a:t>
            </a:r>
            <a:endParaRPr lang="en-US" i="1" dirty="0"/>
          </a:p>
          <a:p>
            <a:endParaRPr lang="en-US" dirty="0"/>
          </a:p>
        </p:txBody>
      </p:sp>
      <p:pic>
        <p:nvPicPr>
          <p:cNvPr id="153" name="Picture 152"/>
          <p:cNvPicPr>
            <a:picLocks noChangeAspect="1"/>
          </p:cNvPicPr>
          <p:nvPr/>
        </p:nvPicPr>
        <p:blipFill>
          <a:blip r:embed="rId2"/>
          <a:stretch>
            <a:fillRect/>
          </a:stretch>
        </p:blipFill>
        <p:spPr>
          <a:xfrm>
            <a:off x="2336800" y="2895600"/>
            <a:ext cx="7518400" cy="3187700"/>
          </a:xfrm>
          <a:prstGeom prst="rect">
            <a:avLst/>
          </a:prstGeom>
        </p:spPr>
      </p:pic>
    </p:spTree>
    <p:extLst>
      <p:ext uri="{BB962C8B-B14F-4D97-AF65-F5344CB8AC3E}">
        <p14:creationId xmlns:p14="http://schemas.microsoft.com/office/powerpoint/2010/main" val="20483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Perfect knowledge about buffer space</a:t>
            </a:r>
          </a:p>
          <a:p>
            <a:r>
              <a:rPr lang="en-US" dirty="0"/>
              <a:t>Sender sends only when router buffers available </a:t>
            </a:r>
          </a:p>
          <a:p>
            <a:endParaRPr lang="en-US" dirty="0"/>
          </a:p>
        </p:txBody>
      </p:sp>
      <p:sp>
        <p:nvSpPr>
          <p:cNvPr id="460" name="Freeform 305"/>
          <p:cNvSpPr>
            <a:spLocks/>
          </p:cNvSpPr>
          <p:nvPr/>
        </p:nvSpPr>
        <p:spPr bwMode="auto">
          <a:xfrm flipH="1">
            <a:off x="3646488" y="3178176"/>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461" name="Group 380"/>
          <p:cNvGrpSpPr>
            <a:grpSpLocks/>
          </p:cNvGrpSpPr>
          <p:nvPr/>
        </p:nvGrpSpPr>
        <p:grpSpPr bwMode="auto">
          <a:xfrm>
            <a:off x="3251200" y="4138613"/>
            <a:ext cx="525462" cy="434975"/>
            <a:chOff x="-44" y="1473"/>
            <a:chExt cx="981" cy="1105"/>
          </a:xfrm>
        </p:grpSpPr>
        <p:pic>
          <p:nvPicPr>
            <p:cNvPr id="462" name="Picture 381"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 name="Freeform 38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464" name="Freeform 376"/>
          <p:cNvSpPr>
            <a:spLocks/>
          </p:cNvSpPr>
          <p:nvPr/>
        </p:nvSpPr>
        <p:spPr bwMode="auto">
          <a:xfrm>
            <a:off x="8494713" y="468312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5" name="Freeform 302"/>
          <p:cNvSpPr>
            <a:spLocks/>
          </p:cNvSpPr>
          <p:nvPr/>
        </p:nvSpPr>
        <p:spPr bwMode="auto">
          <a:xfrm flipH="1">
            <a:off x="2601913" y="4379912"/>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6" name="Freeform 299"/>
          <p:cNvSpPr>
            <a:spLocks/>
          </p:cNvSpPr>
          <p:nvPr/>
        </p:nvSpPr>
        <p:spPr bwMode="auto">
          <a:xfrm>
            <a:off x="8951913" y="3378200"/>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67" name="Oval 4"/>
          <p:cNvSpPr>
            <a:spLocks noChangeArrowheads="1"/>
          </p:cNvSpPr>
          <p:nvPr/>
        </p:nvSpPr>
        <p:spPr bwMode="auto">
          <a:xfrm>
            <a:off x="5330826" y="503872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468" name="Line 5"/>
          <p:cNvSpPr>
            <a:spLocks noChangeShapeType="1"/>
          </p:cNvSpPr>
          <p:nvPr/>
        </p:nvSpPr>
        <p:spPr bwMode="auto">
          <a:xfrm>
            <a:off x="5330825" y="5014913"/>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69" name="Line 6"/>
          <p:cNvSpPr>
            <a:spLocks noChangeShapeType="1"/>
          </p:cNvSpPr>
          <p:nvPr/>
        </p:nvSpPr>
        <p:spPr bwMode="auto">
          <a:xfrm>
            <a:off x="6635750" y="5014913"/>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70" name="Rectangle 7"/>
          <p:cNvSpPr>
            <a:spLocks noChangeArrowheads="1"/>
          </p:cNvSpPr>
          <p:nvPr/>
        </p:nvSpPr>
        <p:spPr bwMode="auto">
          <a:xfrm>
            <a:off x="5330825" y="501491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1" name="Rectangle 8"/>
          <p:cNvSpPr>
            <a:spLocks noChangeArrowheads="1"/>
          </p:cNvSpPr>
          <p:nvPr/>
        </p:nvSpPr>
        <p:spPr bwMode="auto">
          <a:xfrm>
            <a:off x="6240462" y="500221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472" name="Oval 9"/>
          <p:cNvSpPr>
            <a:spLocks noChangeArrowheads="1"/>
          </p:cNvSpPr>
          <p:nvPr/>
        </p:nvSpPr>
        <p:spPr bwMode="auto">
          <a:xfrm>
            <a:off x="5326063" y="4816476"/>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473" name="Group 10"/>
          <p:cNvGrpSpPr>
            <a:grpSpLocks/>
          </p:cNvGrpSpPr>
          <p:nvPr/>
        </p:nvGrpSpPr>
        <p:grpSpPr bwMode="auto">
          <a:xfrm>
            <a:off x="5632450" y="4873626"/>
            <a:ext cx="647700" cy="206375"/>
            <a:chOff x="2848" y="848"/>
            <a:chExt cx="140" cy="98"/>
          </a:xfrm>
        </p:grpSpPr>
        <p:sp>
          <p:nvSpPr>
            <p:cNvPr id="474" name="Line 11"/>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5" name="Line 12"/>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6" name="Line 13"/>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477" name="Line 14"/>
          <p:cNvSpPr>
            <a:spLocks noChangeShapeType="1"/>
          </p:cNvSpPr>
          <p:nvPr/>
        </p:nvSpPr>
        <p:spPr bwMode="auto">
          <a:xfrm>
            <a:off x="5632451" y="5072063"/>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8" name="Line 15"/>
          <p:cNvSpPr>
            <a:spLocks noChangeShapeType="1"/>
          </p:cNvSpPr>
          <p:nvPr/>
        </p:nvSpPr>
        <p:spPr bwMode="auto">
          <a:xfrm flipV="1">
            <a:off x="6076950" y="487203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79" name="Line 16"/>
          <p:cNvSpPr>
            <a:spLocks noChangeShapeType="1"/>
          </p:cNvSpPr>
          <p:nvPr/>
        </p:nvSpPr>
        <p:spPr bwMode="auto">
          <a:xfrm flipV="1">
            <a:off x="5845175" y="4872038"/>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480" name="Text Box 17"/>
          <p:cNvSpPr txBox="1">
            <a:spLocks noChangeArrowheads="1"/>
          </p:cNvSpPr>
          <p:nvPr/>
        </p:nvSpPr>
        <p:spPr bwMode="auto">
          <a:xfrm>
            <a:off x="4243388" y="5646737"/>
            <a:ext cx="21367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1600">
                <a:solidFill>
                  <a:srgbClr val="000000"/>
                </a:solidFill>
                <a:latin typeface="Arial" charset="0"/>
              </a:rPr>
              <a:t>finite shared output link buffers</a:t>
            </a:r>
            <a:endParaRPr lang="en-US" altLang="en-US" sz="1600">
              <a:solidFill>
                <a:srgbClr val="000000"/>
              </a:solidFill>
              <a:latin typeface="Comic Sans MS" charset="0"/>
            </a:endParaRPr>
          </a:p>
        </p:txBody>
      </p:sp>
      <p:sp>
        <p:nvSpPr>
          <p:cNvPr id="481" name="Line 18"/>
          <p:cNvSpPr>
            <a:spLocks noChangeShapeType="1"/>
          </p:cNvSpPr>
          <p:nvPr/>
        </p:nvSpPr>
        <p:spPr bwMode="auto">
          <a:xfrm flipH="1">
            <a:off x="395922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2" name="Line 19"/>
          <p:cNvSpPr>
            <a:spLocks noChangeShapeType="1"/>
          </p:cNvSpPr>
          <p:nvPr/>
        </p:nvSpPr>
        <p:spPr bwMode="auto">
          <a:xfrm flipH="1">
            <a:off x="4556125" y="4568826"/>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83" name="Group 60"/>
          <p:cNvGrpSpPr>
            <a:grpSpLocks/>
          </p:cNvGrpSpPr>
          <p:nvPr/>
        </p:nvGrpSpPr>
        <p:grpSpPr bwMode="auto">
          <a:xfrm>
            <a:off x="3886200" y="3254375"/>
            <a:ext cx="798512" cy="1166812"/>
            <a:chOff x="12762" y="10336"/>
            <a:chExt cx="1027" cy="1700"/>
          </a:xfrm>
        </p:grpSpPr>
        <p:sp>
          <p:nvSpPr>
            <p:cNvPr id="484" name="Rectangle 6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5" name="Rectangle 6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86" name="Line 6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7" name="Line 6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8" name="Line 6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89" name="Line 6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0" name="Text Box 68"/>
          <p:cNvSpPr txBox="1">
            <a:spLocks noChangeArrowheads="1"/>
          </p:cNvSpPr>
          <p:nvPr/>
        </p:nvSpPr>
        <p:spPr bwMode="auto">
          <a:xfrm>
            <a:off x="4903787" y="3140076"/>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dirty="0" err="1">
                <a:solidFill>
                  <a:srgbClr val="FF0000"/>
                </a:solidFill>
                <a:latin typeface="Symbol" charset="2"/>
              </a:rPr>
              <a:t>l</a:t>
            </a:r>
            <a:r>
              <a:rPr lang="en-US" altLang="en-US" sz="2000" baseline="-25000" dirty="0" err="1">
                <a:solidFill>
                  <a:srgbClr val="FF0000"/>
                </a:solidFill>
                <a:latin typeface="Arial" charset="0"/>
              </a:rPr>
              <a:t>in</a:t>
            </a:r>
            <a:r>
              <a:rPr lang="en-US" altLang="en-US" sz="1600" baseline="-25000" dirty="0">
                <a:solidFill>
                  <a:srgbClr val="FF0000"/>
                </a:solidFill>
                <a:latin typeface="Arial" charset="0"/>
              </a:rPr>
              <a:t> </a:t>
            </a:r>
            <a:r>
              <a:rPr lang="en-US" altLang="en-US" sz="1600" dirty="0">
                <a:solidFill>
                  <a:srgbClr val="FF0000"/>
                </a:solidFill>
                <a:latin typeface="Arial" charset="0"/>
              </a:rPr>
              <a:t>: original data</a:t>
            </a:r>
            <a:endParaRPr lang="en-US" altLang="en-US" sz="1600" dirty="0">
              <a:solidFill>
                <a:srgbClr val="000000"/>
              </a:solidFill>
              <a:latin typeface="Comic Sans MS" charset="0"/>
            </a:endParaRPr>
          </a:p>
        </p:txBody>
      </p:sp>
      <p:sp>
        <p:nvSpPr>
          <p:cNvPr id="491" name="Line 69"/>
          <p:cNvSpPr>
            <a:spLocks noChangeShapeType="1"/>
          </p:cNvSpPr>
          <p:nvPr/>
        </p:nvSpPr>
        <p:spPr bwMode="auto">
          <a:xfrm flipH="1">
            <a:off x="3421063" y="5673726"/>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492" name="Group 110"/>
          <p:cNvGrpSpPr>
            <a:grpSpLocks/>
          </p:cNvGrpSpPr>
          <p:nvPr/>
        </p:nvGrpSpPr>
        <p:grpSpPr bwMode="auto">
          <a:xfrm>
            <a:off x="2833688" y="4408488"/>
            <a:ext cx="798513" cy="1166813"/>
            <a:chOff x="12762" y="10336"/>
            <a:chExt cx="1027" cy="1700"/>
          </a:xfrm>
        </p:grpSpPr>
        <p:sp>
          <p:nvSpPr>
            <p:cNvPr id="493" name="Rectangle 1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4" name="Rectangle 1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495" name="Line 1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6" name="Line 1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7" name="Line 1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498" name="Line 1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499" name="Line 118"/>
          <p:cNvSpPr>
            <a:spLocks noChangeShapeType="1"/>
          </p:cNvSpPr>
          <p:nvPr/>
        </p:nvSpPr>
        <p:spPr bwMode="auto">
          <a:xfrm flipH="1">
            <a:off x="4556125" y="508476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0" name="Line 119"/>
          <p:cNvSpPr>
            <a:spLocks noChangeShapeType="1"/>
          </p:cNvSpPr>
          <p:nvPr/>
        </p:nvSpPr>
        <p:spPr bwMode="auto">
          <a:xfrm flipH="1">
            <a:off x="6545263" y="508476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1" name="Line 120"/>
          <p:cNvSpPr>
            <a:spLocks noChangeShapeType="1"/>
          </p:cNvSpPr>
          <p:nvPr/>
        </p:nvSpPr>
        <p:spPr bwMode="auto">
          <a:xfrm flipH="1">
            <a:off x="6696075" y="456882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2" name="Line 121"/>
          <p:cNvSpPr>
            <a:spLocks noChangeShapeType="1"/>
          </p:cNvSpPr>
          <p:nvPr/>
        </p:nvSpPr>
        <p:spPr bwMode="auto">
          <a:xfrm flipH="1">
            <a:off x="6684963" y="568642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3" name="Line 122"/>
          <p:cNvSpPr>
            <a:spLocks noChangeShapeType="1"/>
          </p:cNvSpPr>
          <p:nvPr/>
        </p:nvSpPr>
        <p:spPr bwMode="auto">
          <a:xfrm flipH="1">
            <a:off x="7794625" y="458152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04" name="Group 163"/>
          <p:cNvGrpSpPr>
            <a:grpSpLocks/>
          </p:cNvGrpSpPr>
          <p:nvPr/>
        </p:nvGrpSpPr>
        <p:grpSpPr bwMode="auto">
          <a:xfrm>
            <a:off x="8178800" y="3389313"/>
            <a:ext cx="798512" cy="1166813"/>
            <a:chOff x="12762" y="10336"/>
            <a:chExt cx="1027" cy="1700"/>
          </a:xfrm>
        </p:grpSpPr>
        <p:sp>
          <p:nvSpPr>
            <p:cNvPr id="505" name="Rectangle 164"/>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6" name="Rectangle 165"/>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07" name="Line 166"/>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8" name="Line 167"/>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09" name="Line 168"/>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0" name="Line 169"/>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511" name="Group 210"/>
          <p:cNvGrpSpPr>
            <a:grpSpLocks/>
          </p:cNvGrpSpPr>
          <p:nvPr/>
        </p:nvGrpSpPr>
        <p:grpSpPr bwMode="auto">
          <a:xfrm>
            <a:off x="7710488" y="4702175"/>
            <a:ext cx="798513" cy="1168400"/>
            <a:chOff x="12762" y="10336"/>
            <a:chExt cx="1027" cy="1700"/>
          </a:xfrm>
        </p:grpSpPr>
        <p:sp>
          <p:nvSpPr>
            <p:cNvPr id="512" name="Rectangle 211"/>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3" name="Rectangle 212"/>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4" name="Line 213"/>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5" name="Line 214"/>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6" name="Line 215"/>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17" name="Line 216"/>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18" name="Oval 217"/>
          <p:cNvSpPr>
            <a:spLocks noChangeArrowheads="1"/>
          </p:cNvSpPr>
          <p:nvPr/>
        </p:nvSpPr>
        <p:spPr bwMode="auto">
          <a:xfrm>
            <a:off x="4298950" y="332898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19" name="Oval 218"/>
          <p:cNvSpPr>
            <a:spLocks noChangeArrowheads="1"/>
          </p:cNvSpPr>
          <p:nvPr/>
        </p:nvSpPr>
        <p:spPr bwMode="auto">
          <a:xfrm>
            <a:off x="3140075" y="4457701"/>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0" name="Text Box 219"/>
          <p:cNvSpPr txBox="1">
            <a:spLocks noChangeArrowheads="1"/>
          </p:cNvSpPr>
          <p:nvPr/>
        </p:nvSpPr>
        <p:spPr bwMode="auto">
          <a:xfrm>
            <a:off x="9118600" y="3341688"/>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sp>
        <p:nvSpPr>
          <p:cNvPr id="521" name="Line 220"/>
          <p:cNvSpPr>
            <a:spLocks noChangeShapeType="1"/>
          </p:cNvSpPr>
          <p:nvPr/>
        </p:nvSpPr>
        <p:spPr bwMode="auto">
          <a:xfrm flipH="1" flipV="1">
            <a:off x="6127751" y="5292726"/>
            <a:ext cx="7937" cy="4079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522" name="Group 221"/>
          <p:cNvGrpSpPr>
            <a:grpSpLocks/>
          </p:cNvGrpSpPr>
          <p:nvPr/>
        </p:nvGrpSpPr>
        <p:grpSpPr bwMode="auto">
          <a:xfrm>
            <a:off x="6122988" y="4924426"/>
            <a:ext cx="385763" cy="319087"/>
            <a:chOff x="11283" y="10423"/>
            <a:chExt cx="475" cy="374"/>
          </a:xfrm>
        </p:grpSpPr>
        <p:sp>
          <p:nvSpPr>
            <p:cNvPr id="523" name="Rectangle 222"/>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24" name="Line 223"/>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5" name="Line 224"/>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6" name="Line 225"/>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7" name="Line 226"/>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8" name="Line 227"/>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29" name="Line 228"/>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530" name="Line 229"/>
          <p:cNvSpPr>
            <a:spLocks noChangeShapeType="1"/>
          </p:cNvSpPr>
          <p:nvPr/>
        </p:nvSpPr>
        <p:spPr bwMode="auto">
          <a:xfrm>
            <a:off x="6380163" y="370840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1" name="Freeform 230"/>
          <p:cNvSpPr>
            <a:spLocks/>
          </p:cNvSpPr>
          <p:nvPr/>
        </p:nvSpPr>
        <p:spPr bwMode="auto">
          <a:xfrm>
            <a:off x="3198813" y="4556126"/>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2" name="Freeform 231"/>
          <p:cNvSpPr>
            <a:spLocks/>
          </p:cNvSpPr>
          <p:nvPr/>
        </p:nvSpPr>
        <p:spPr bwMode="auto">
          <a:xfrm>
            <a:off x="4357687" y="338931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533" name="Oval 232"/>
          <p:cNvSpPr>
            <a:spLocks noChangeArrowheads="1"/>
          </p:cNvSpPr>
          <p:nvPr/>
        </p:nvSpPr>
        <p:spPr bwMode="auto">
          <a:xfrm>
            <a:off x="4298950" y="3562351"/>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534" name="Text Box 233"/>
          <p:cNvSpPr txBox="1">
            <a:spLocks noChangeArrowheads="1"/>
          </p:cNvSpPr>
          <p:nvPr/>
        </p:nvSpPr>
        <p:spPr bwMode="auto">
          <a:xfrm>
            <a:off x="4786312" y="346868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dirty="0" err="1">
                <a:solidFill>
                  <a:srgbClr val="FF0000"/>
                </a:solidFill>
                <a:latin typeface="Symbol" charset="2"/>
              </a:rPr>
              <a:t>l</a:t>
            </a:r>
            <a:r>
              <a:rPr lang="en-US" altLang="en-US" sz="2000" dirty="0" err="1">
                <a:solidFill>
                  <a:srgbClr val="FF0000"/>
                </a:solidFill>
                <a:latin typeface="Arial" charset="0"/>
              </a:rPr>
              <a:t>'</a:t>
            </a:r>
            <a:r>
              <a:rPr lang="en-US" altLang="en-US" sz="2000" baseline="-25000" dirty="0" err="1">
                <a:solidFill>
                  <a:srgbClr val="FF0000"/>
                </a:solidFill>
                <a:latin typeface="Arial" charset="0"/>
              </a:rPr>
              <a:t>in</a:t>
            </a:r>
            <a:r>
              <a:rPr lang="en-US" altLang="en-US" sz="1800" dirty="0">
                <a:solidFill>
                  <a:srgbClr val="FF0000"/>
                </a:solidFill>
                <a:latin typeface="Arial" charset="0"/>
              </a:rPr>
              <a:t>:</a:t>
            </a:r>
            <a:r>
              <a:rPr lang="en-US" altLang="en-US" sz="1400" dirty="0">
                <a:solidFill>
                  <a:srgbClr val="FF0000"/>
                </a:solidFill>
                <a:latin typeface="Arial" charset="0"/>
              </a:rPr>
              <a:t> </a:t>
            </a:r>
            <a:r>
              <a:rPr lang="en-US" altLang="en-US" sz="1600" dirty="0">
                <a:solidFill>
                  <a:srgbClr val="FF0000"/>
                </a:solidFill>
                <a:latin typeface="Arial" charset="0"/>
              </a:rPr>
              <a:t>original data, </a:t>
            </a:r>
            <a:r>
              <a:rPr lang="en-US" altLang="en-US" sz="1600" i="1" dirty="0">
                <a:solidFill>
                  <a:srgbClr val="FF0000"/>
                </a:solidFill>
                <a:latin typeface="Arial" charset="0"/>
              </a:rPr>
              <a:t>plus</a:t>
            </a:r>
            <a:r>
              <a:rPr lang="en-US" altLang="en-US" sz="1600" dirty="0">
                <a:solidFill>
                  <a:srgbClr val="FF0000"/>
                </a:solidFill>
                <a:latin typeface="Arial" charset="0"/>
              </a:rPr>
              <a:t> retransmitted data</a:t>
            </a:r>
            <a:endParaRPr lang="en-US" altLang="en-US" sz="1600" dirty="0">
              <a:solidFill>
                <a:srgbClr val="000000"/>
              </a:solidFill>
              <a:latin typeface="Comic Sans MS" charset="0"/>
            </a:endParaRPr>
          </a:p>
        </p:txBody>
      </p:sp>
      <p:sp>
        <p:nvSpPr>
          <p:cNvPr id="535" name="Line 234"/>
          <p:cNvSpPr>
            <a:spLocks noChangeShapeType="1"/>
          </p:cNvSpPr>
          <p:nvPr/>
        </p:nvSpPr>
        <p:spPr bwMode="auto">
          <a:xfrm>
            <a:off x="4445000" y="36290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6" name="Line 235"/>
          <p:cNvSpPr>
            <a:spLocks noChangeShapeType="1"/>
          </p:cNvSpPr>
          <p:nvPr/>
        </p:nvSpPr>
        <p:spPr bwMode="auto">
          <a:xfrm>
            <a:off x="4440237" y="33956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7" name="Line 236"/>
          <p:cNvSpPr>
            <a:spLocks noChangeShapeType="1"/>
          </p:cNvSpPr>
          <p:nvPr/>
        </p:nvSpPr>
        <p:spPr bwMode="auto">
          <a:xfrm>
            <a:off x="8651875" y="354806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38" name="Rectangle 241"/>
          <p:cNvSpPr>
            <a:spLocks noChangeArrowheads="1"/>
          </p:cNvSpPr>
          <p:nvPr/>
        </p:nvSpPr>
        <p:spPr bwMode="auto">
          <a:xfrm>
            <a:off x="4246563" y="3303588"/>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39" name="Rectangle 242"/>
          <p:cNvSpPr>
            <a:spLocks noChangeArrowheads="1"/>
          </p:cNvSpPr>
          <p:nvPr/>
        </p:nvSpPr>
        <p:spPr bwMode="auto">
          <a:xfrm>
            <a:off x="3916363" y="353695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40" name="Text Box 243"/>
          <p:cNvSpPr txBox="1">
            <a:spLocks noChangeArrowheads="1"/>
          </p:cNvSpPr>
          <p:nvPr/>
        </p:nvSpPr>
        <p:spPr bwMode="auto">
          <a:xfrm>
            <a:off x="3292476" y="342741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541" name="Text Box 259"/>
          <p:cNvSpPr txBox="1">
            <a:spLocks noChangeArrowheads="1"/>
          </p:cNvSpPr>
          <p:nvPr/>
        </p:nvSpPr>
        <p:spPr bwMode="auto">
          <a:xfrm>
            <a:off x="5257801" y="449580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sp>
        <p:nvSpPr>
          <p:cNvPr id="542" name="Text Box 308"/>
          <p:cNvSpPr txBox="1">
            <a:spLocks noChangeArrowheads="1"/>
          </p:cNvSpPr>
          <p:nvPr/>
        </p:nvSpPr>
        <p:spPr bwMode="auto">
          <a:xfrm>
            <a:off x="2703512" y="5786437"/>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sp>
        <p:nvSpPr>
          <p:cNvPr id="543" name="Text Box 309"/>
          <p:cNvSpPr txBox="1">
            <a:spLocks noChangeArrowheads="1"/>
          </p:cNvSpPr>
          <p:nvPr/>
        </p:nvSpPr>
        <p:spPr bwMode="auto">
          <a:xfrm>
            <a:off x="3833812" y="4418012"/>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grpSp>
        <p:nvGrpSpPr>
          <p:cNvPr id="544" name="Group 310"/>
          <p:cNvGrpSpPr>
            <a:grpSpLocks/>
          </p:cNvGrpSpPr>
          <p:nvPr/>
        </p:nvGrpSpPr>
        <p:grpSpPr bwMode="auto">
          <a:xfrm>
            <a:off x="9088438" y="4276726"/>
            <a:ext cx="231775" cy="441325"/>
            <a:chOff x="4140" y="429"/>
            <a:chExt cx="1425" cy="2396"/>
          </a:xfrm>
        </p:grpSpPr>
        <p:sp>
          <p:nvSpPr>
            <p:cNvPr id="545" name="Freeform 31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6" name="Rectangle 312"/>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47" name="Freeform 31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8" name="Freeform 31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49" name="Rectangle 315"/>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0" name="Group 316"/>
            <p:cNvGrpSpPr>
              <a:grpSpLocks/>
            </p:cNvGrpSpPr>
            <p:nvPr/>
          </p:nvGrpSpPr>
          <p:grpSpPr bwMode="auto">
            <a:xfrm>
              <a:off x="4749" y="668"/>
              <a:ext cx="581" cy="145"/>
              <a:chOff x="614" y="2568"/>
              <a:chExt cx="725" cy="139"/>
            </a:xfrm>
          </p:grpSpPr>
          <p:sp>
            <p:nvSpPr>
              <p:cNvPr id="575" name="AutoShape 317"/>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6" name="AutoShape 318"/>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1" name="Rectangle 319"/>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2" name="Group 320"/>
            <p:cNvGrpSpPr>
              <a:grpSpLocks/>
            </p:cNvGrpSpPr>
            <p:nvPr/>
          </p:nvGrpSpPr>
          <p:grpSpPr bwMode="auto">
            <a:xfrm>
              <a:off x="4747" y="994"/>
              <a:ext cx="581" cy="134"/>
              <a:chOff x="614" y="2568"/>
              <a:chExt cx="725" cy="139"/>
            </a:xfrm>
          </p:grpSpPr>
          <p:sp>
            <p:nvSpPr>
              <p:cNvPr id="573" name="AutoShape 321"/>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4" name="AutoShape 322"/>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3" name="Rectangle 323"/>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54" name="Rectangle 324"/>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55" name="Group 325"/>
            <p:cNvGrpSpPr>
              <a:grpSpLocks/>
            </p:cNvGrpSpPr>
            <p:nvPr/>
          </p:nvGrpSpPr>
          <p:grpSpPr bwMode="auto">
            <a:xfrm>
              <a:off x="4735" y="1627"/>
              <a:ext cx="582" cy="151"/>
              <a:chOff x="614" y="2568"/>
              <a:chExt cx="725" cy="139"/>
            </a:xfrm>
          </p:grpSpPr>
          <p:sp>
            <p:nvSpPr>
              <p:cNvPr id="571" name="AutoShape 326"/>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2" name="AutoShape 327"/>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6" name="Freeform 32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557" name="Group 329"/>
            <p:cNvGrpSpPr>
              <a:grpSpLocks/>
            </p:cNvGrpSpPr>
            <p:nvPr/>
          </p:nvGrpSpPr>
          <p:grpSpPr bwMode="auto">
            <a:xfrm>
              <a:off x="4739" y="1327"/>
              <a:ext cx="582" cy="139"/>
              <a:chOff x="614" y="2568"/>
              <a:chExt cx="725" cy="139"/>
            </a:xfrm>
          </p:grpSpPr>
          <p:sp>
            <p:nvSpPr>
              <p:cNvPr id="569" name="AutoShape 330"/>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70" name="AutoShape 331"/>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58" name="Rectangle 332"/>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59" name="Freeform 33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0" name="Freeform 334"/>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1" name="Oval 335"/>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2" name="Freeform 33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63" name="AutoShape 337"/>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4" name="AutoShape 338"/>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5" name="Oval 339"/>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6" name="Oval 340"/>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567" name="Oval 341"/>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68" name="Rectangle 342"/>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577" name="Group 343"/>
          <p:cNvGrpSpPr>
            <a:grpSpLocks/>
          </p:cNvGrpSpPr>
          <p:nvPr/>
        </p:nvGrpSpPr>
        <p:grpSpPr bwMode="auto">
          <a:xfrm>
            <a:off x="8670926" y="5580063"/>
            <a:ext cx="231775" cy="441325"/>
            <a:chOff x="4140" y="429"/>
            <a:chExt cx="1425" cy="2396"/>
          </a:xfrm>
        </p:grpSpPr>
        <p:sp>
          <p:nvSpPr>
            <p:cNvPr id="578" name="Freeform 34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79" name="Rectangle 34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80" name="Freeform 34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81" name="Freeform 34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82" name="Rectangle 348"/>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3" name="Group 349"/>
            <p:cNvGrpSpPr>
              <a:grpSpLocks/>
            </p:cNvGrpSpPr>
            <p:nvPr/>
          </p:nvGrpSpPr>
          <p:grpSpPr bwMode="auto">
            <a:xfrm>
              <a:off x="4749" y="668"/>
              <a:ext cx="581" cy="145"/>
              <a:chOff x="614" y="2568"/>
              <a:chExt cx="725" cy="139"/>
            </a:xfrm>
          </p:grpSpPr>
          <p:sp>
            <p:nvSpPr>
              <p:cNvPr id="608" name="AutoShape 350"/>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9" name="AutoShape 35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4" name="Rectangle 352"/>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5" name="Group 353"/>
            <p:cNvGrpSpPr>
              <a:grpSpLocks/>
            </p:cNvGrpSpPr>
            <p:nvPr/>
          </p:nvGrpSpPr>
          <p:grpSpPr bwMode="auto">
            <a:xfrm>
              <a:off x="4747" y="994"/>
              <a:ext cx="581" cy="134"/>
              <a:chOff x="614" y="2568"/>
              <a:chExt cx="725" cy="139"/>
            </a:xfrm>
          </p:grpSpPr>
          <p:sp>
            <p:nvSpPr>
              <p:cNvPr id="606" name="AutoShape 354"/>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7" name="AutoShape 35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6" name="Rectangle 356"/>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87" name="Rectangle 357"/>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588" name="Group 358"/>
            <p:cNvGrpSpPr>
              <a:grpSpLocks/>
            </p:cNvGrpSpPr>
            <p:nvPr/>
          </p:nvGrpSpPr>
          <p:grpSpPr bwMode="auto">
            <a:xfrm>
              <a:off x="4735" y="1627"/>
              <a:ext cx="582" cy="151"/>
              <a:chOff x="614" y="2568"/>
              <a:chExt cx="725" cy="139"/>
            </a:xfrm>
          </p:grpSpPr>
          <p:sp>
            <p:nvSpPr>
              <p:cNvPr id="604" name="AutoShape 359"/>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5" name="AutoShape 36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89" name="Freeform 36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590" name="Group 362"/>
            <p:cNvGrpSpPr>
              <a:grpSpLocks/>
            </p:cNvGrpSpPr>
            <p:nvPr/>
          </p:nvGrpSpPr>
          <p:grpSpPr bwMode="auto">
            <a:xfrm>
              <a:off x="4739" y="1327"/>
              <a:ext cx="582" cy="139"/>
              <a:chOff x="614" y="2568"/>
              <a:chExt cx="725" cy="139"/>
            </a:xfrm>
          </p:grpSpPr>
          <p:sp>
            <p:nvSpPr>
              <p:cNvPr id="602" name="AutoShape 363"/>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3" name="AutoShape 36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591" name="Rectangle 36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2" name="Freeform 36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3" name="Freeform 367"/>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4" name="Oval 368"/>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5" name="Freeform 36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596" name="AutoShape 37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7" name="AutoShape 37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8" name="Oval 372"/>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599" name="Oval 373"/>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600" name="Oval 374"/>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601" name="Rectangle 375"/>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610" name="Group 377"/>
          <p:cNvGrpSpPr>
            <a:grpSpLocks/>
          </p:cNvGrpSpPr>
          <p:nvPr/>
        </p:nvGrpSpPr>
        <p:grpSpPr bwMode="auto">
          <a:xfrm>
            <a:off x="2197100" y="5318126"/>
            <a:ext cx="525462" cy="434975"/>
            <a:chOff x="-44" y="1473"/>
            <a:chExt cx="981" cy="1105"/>
          </a:xfrm>
        </p:grpSpPr>
        <p:pic>
          <p:nvPicPr>
            <p:cNvPr id="611" name="Picture 378"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Freeform 37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18682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7"/>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5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38"/>
                                        </p:tgtEl>
                                        <p:attrNameLst>
                                          <p:attrName>style.visibility</p:attrName>
                                        </p:attrNameLst>
                                      </p:cBhvr>
                                      <p:to>
                                        <p:strVal val="visible"/>
                                      </p:to>
                                    </p:set>
                                    <p:animEffect transition="in" filter="dissolve">
                                      <p:cBhvr>
                                        <p:cTn id="113" dur="500"/>
                                        <p:tgtEl>
                                          <p:spTgt spid="538"/>
                                        </p:tgtEl>
                                      </p:cBhvr>
                                    </p:animEffect>
                                  </p:childTnLst>
                                </p:cTn>
                              </p:par>
                            </p:childTnLst>
                          </p:cTn>
                        </p:par>
                        <p:par>
                          <p:cTn id="114" fill="hold">
                            <p:stCondLst>
                              <p:cond delay="500"/>
                            </p:stCondLst>
                            <p:childTnLst>
                              <p:par>
                                <p:cTn id="115" presetID="42" presetClass="path" presetSubtype="0" accel="50000" decel="50000" fill="hold" grpId="1" nodeType="afterEffect">
                                  <p:stCondLst>
                                    <p:cond delay="0"/>
                                  </p:stCondLst>
                                  <p:childTnLst>
                                    <p:animMotion origin="layout" path="M -0.00017 0.00255 L -5.55556E-7 0.03542 " pathEditMode="relative" rAng="0" ptsTypes="AA">
                                      <p:cBhvr>
                                        <p:cTn id="116" dur="2000" fill="hold"/>
                                        <p:tgtEl>
                                          <p:spTgt spid="538"/>
                                        </p:tgtEl>
                                        <p:attrNameLst>
                                          <p:attrName>ppt_x</p:attrName>
                                          <p:attrName>ppt_y</p:attrName>
                                        </p:attrNameLst>
                                      </p:cBhvr>
                                      <p:rCtr x="0" y="1644"/>
                                    </p:animMotion>
                                  </p:childTnLst>
                                </p:cTn>
                              </p:par>
                            </p:childTnLst>
                          </p:cTn>
                        </p:par>
                        <p:par>
                          <p:cTn id="117" fill="hold">
                            <p:stCondLst>
                              <p:cond delay="2500"/>
                            </p:stCondLst>
                            <p:childTnLst>
                              <p:par>
                                <p:cTn id="118" presetID="9" presetClass="entr" presetSubtype="0" fill="hold" grpId="0" nodeType="afterEffect">
                                  <p:stCondLst>
                                    <p:cond delay="0"/>
                                  </p:stCondLst>
                                  <p:childTnLst>
                                    <p:set>
                                      <p:cBhvr>
                                        <p:cTn id="119" dur="1" fill="hold">
                                          <p:stCondLst>
                                            <p:cond delay="0"/>
                                          </p:stCondLst>
                                        </p:cTn>
                                        <p:tgtEl>
                                          <p:spTgt spid="539"/>
                                        </p:tgtEl>
                                        <p:attrNameLst>
                                          <p:attrName>style.visibility</p:attrName>
                                        </p:attrNameLst>
                                      </p:cBhvr>
                                      <p:to>
                                        <p:strVal val="visible"/>
                                      </p:to>
                                    </p:set>
                                    <p:animEffect transition="in" filter="dissolve">
                                      <p:cBhvr>
                                        <p:cTn id="120" dur="500"/>
                                        <p:tgtEl>
                                          <p:spTgt spid="53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540"/>
                                        </p:tgtEl>
                                        <p:attrNameLst>
                                          <p:attrName>style.visibility</p:attrName>
                                        </p:attrNameLst>
                                      </p:cBhvr>
                                      <p:to>
                                        <p:strVal val="visible"/>
                                      </p:to>
                                    </p:set>
                                    <p:animEffect transition="in" filter="dissolve">
                                      <p:cBhvr>
                                        <p:cTn id="123" dur="500"/>
                                        <p:tgtEl>
                                          <p:spTgt spid="540"/>
                                        </p:tgtEl>
                                      </p:cBhvr>
                                    </p:animEffect>
                                  </p:childTnLst>
                                </p:cTn>
                              </p:par>
                            </p:childTnLst>
                          </p:cTn>
                        </p:par>
                        <p:par>
                          <p:cTn id="124" fill="hold">
                            <p:stCondLst>
                              <p:cond delay="3000"/>
                            </p:stCondLst>
                            <p:childTnLst>
                              <p:par>
                                <p:cTn id="125"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6" dur="2000" fill="hold"/>
                                        <p:tgtEl>
                                          <p:spTgt spid="538"/>
                                        </p:tgtEl>
                                        <p:attrNameLst>
                                          <p:attrName>ppt_x</p:attrName>
                                          <p:attrName>ppt_y</p:attrName>
                                        </p:attrNameLst>
                                      </p:cBhvr>
                                    </p:animMotion>
                                  </p:childTnLst>
                                </p:cTn>
                              </p:par>
                              <p:par>
                                <p:cTn id="127" presetID="9" presetClass="exit" presetSubtype="0" fill="hold" grpId="1" nodeType="withEffect">
                                  <p:stCondLst>
                                    <p:cond delay="0"/>
                                  </p:stCondLst>
                                  <p:childTnLst>
                                    <p:animEffect transition="out" filter="dissolve">
                                      <p:cBhvr>
                                        <p:cTn id="128" dur="500"/>
                                        <p:tgtEl>
                                          <p:spTgt spid="540"/>
                                        </p:tgtEl>
                                      </p:cBhvr>
                                    </p:animEffect>
                                    <p:set>
                                      <p:cBhvr>
                                        <p:cTn id="129" dur="1" fill="hold">
                                          <p:stCondLst>
                                            <p:cond delay="499"/>
                                          </p:stCondLst>
                                        </p:cTn>
                                        <p:tgtEl>
                                          <p:spTgt spid="540"/>
                                        </p:tgtEl>
                                        <p:attrNameLst>
                                          <p:attrName>style.visibility</p:attrName>
                                        </p:attrNameLst>
                                      </p:cBhvr>
                                      <p:to>
                                        <p:strVal val="hidden"/>
                                      </p:to>
                                    </p:set>
                                  </p:childTnLst>
                                </p:cTn>
                              </p:par>
                            </p:childTnLst>
                          </p:cTn>
                        </p:par>
                        <p:par>
                          <p:cTn id="130" fill="hold">
                            <p:stCondLst>
                              <p:cond delay="5000"/>
                            </p:stCondLst>
                            <p:childTnLst>
                              <p:par>
                                <p:cTn id="131" presetID="9" presetClass="entr" presetSubtype="0" fill="hold" grpId="0" nodeType="afterEffect">
                                  <p:stCondLst>
                                    <p:cond delay="0"/>
                                  </p:stCondLst>
                                  <p:childTnLst>
                                    <p:set>
                                      <p:cBhvr>
                                        <p:cTn id="132" dur="1" fill="hold">
                                          <p:stCondLst>
                                            <p:cond delay="0"/>
                                          </p:stCondLst>
                                        </p:cTn>
                                        <p:tgtEl>
                                          <p:spTgt spid="541"/>
                                        </p:tgtEl>
                                        <p:attrNameLst>
                                          <p:attrName>style.visibility</p:attrName>
                                        </p:attrNameLst>
                                      </p:cBhvr>
                                      <p:to>
                                        <p:strVal val="visible"/>
                                      </p:to>
                                    </p:set>
                                    <p:animEffect transition="in" filter="dissolve">
                                      <p:cBhvr>
                                        <p:cTn id="133" dur="500"/>
                                        <p:tgtEl>
                                          <p:spTgt spid="541"/>
                                        </p:tgtEl>
                                      </p:cBhvr>
                                    </p:animEffect>
                                  </p:childTnLst>
                                </p:cTn>
                              </p:par>
                            </p:childTnLst>
                          </p:cTn>
                        </p:par>
                        <p:par>
                          <p:cTn id="134" fill="hold">
                            <p:stCondLst>
                              <p:cond delay="5500"/>
                            </p:stCondLst>
                            <p:childTnLst>
                              <p:par>
                                <p:cTn id="135" presetID="0" presetClass="path" presetSubtype="0" accel="50000" decel="50000" fill="hold" grpId="3" nodeType="afterEffect">
                                  <p:stCondLst>
                                    <p:cond delay="0"/>
                                  </p:stCondLst>
                                  <p:childTnLst>
                                    <p:animMotion origin="layout" path="M 0.19583 0.2419 L 0.23889 0.24214 " pathEditMode="relative" ptsTypes="AA">
                                      <p:cBhvr>
                                        <p:cTn id="136" dur="3000" fill="hold"/>
                                        <p:tgtEl>
                                          <p:spTgt spid="538"/>
                                        </p:tgtEl>
                                        <p:attrNameLst>
                                          <p:attrName>ppt_x</p:attrName>
                                          <p:attrName>ppt_y</p:attrName>
                                        </p:attrNameLst>
                                      </p:cBhvr>
                                    </p:animMotion>
                                  </p:childTnLst>
                                </p:cTn>
                              </p:par>
                            </p:childTnLst>
                          </p:cTn>
                        </p:par>
                        <p:par>
                          <p:cTn id="137" fill="hold">
                            <p:stCondLst>
                              <p:cond delay="8500"/>
                            </p:stCondLst>
                            <p:childTnLst>
                              <p:par>
                                <p:cTn id="138" presetID="9" presetClass="exit" presetSubtype="0" fill="hold" grpId="1" nodeType="afterEffect">
                                  <p:stCondLst>
                                    <p:cond delay="0"/>
                                  </p:stCondLst>
                                  <p:childTnLst>
                                    <p:animEffect transition="out" filter="dissolve">
                                      <p:cBhvr>
                                        <p:cTn id="139" dur="500"/>
                                        <p:tgtEl>
                                          <p:spTgt spid="541"/>
                                        </p:tgtEl>
                                      </p:cBhvr>
                                    </p:animEffect>
                                    <p:set>
                                      <p:cBhvr>
                                        <p:cTn id="140" dur="1" fill="hold">
                                          <p:stCondLst>
                                            <p:cond delay="499"/>
                                          </p:stCondLst>
                                        </p:cTn>
                                        <p:tgtEl>
                                          <p:spTgt spid="541"/>
                                        </p:tgtEl>
                                        <p:attrNameLst>
                                          <p:attrName>style.visibility</p:attrName>
                                        </p:attrNameLst>
                                      </p:cBhvr>
                                      <p:to>
                                        <p:strVal val="hidden"/>
                                      </p:to>
                                    </p:set>
                                  </p:childTnLst>
                                </p:cTn>
                              </p:par>
                            </p:childTnLst>
                          </p:cTn>
                        </p:par>
                        <p:par>
                          <p:cTn id="141" fill="hold">
                            <p:stCondLst>
                              <p:cond delay="9000"/>
                            </p:stCondLst>
                            <p:childTnLst>
                              <p:par>
                                <p:cTn id="142" presetID="0" presetClass="path" presetSubtype="0" accel="50000" decel="50000" fill="hold" grpId="4" nodeType="afterEffect">
                                  <p:stCondLst>
                                    <p:cond delay="0"/>
                                  </p:stCondLst>
                                  <p:childTnLst>
                                    <p:animMotion origin="layout" path="M 0.23888 0.24213 L 0.30624 0.24213 L 0.37083 0.15324 L 0.46041 0.15324 L 0.45902 0.01343 " pathEditMode="relative" ptsTypes="AAAAA">
                                      <p:cBhvr>
                                        <p:cTn id="143" dur="2000" fill="hold"/>
                                        <p:tgtEl>
                                          <p:spTgt spid="538"/>
                                        </p:tgtEl>
                                        <p:attrNameLst>
                                          <p:attrName>ppt_x</p:attrName>
                                          <p:attrName>ppt_y</p:attrName>
                                        </p:attrNameLst>
                                      </p:cBhvr>
                                    </p:animMotion>
                                  </p:childTnLst>
                                </p:cTn>
                              </p:par>
                            </p:childTnLst>
                          </p:cTn>
                        </p:par>
                        <p:par>
                          <p:cTn id="144" fill="hold">
                            <p:stCondLst>
                              <p:cond delay="11000"/>
                            </p:stCondLst>
                            <p:childTnLst>
                              <p:par>
                                <p:cTn id="145" presetID="9" presetClass="exit" presetSubtype="0" fill="hold" grpId="5" nodeType="afterEffect">
                                  <p:stCondLst>
                                    <p:cond delay="0"/>
                                  </p:stCondLst>
                                  <p:childTnLst>
                                    <p:animEffect transition="out" filter="dissolve">
                                      <p:cBhvr>
                                        <p:cTn id="146" dur="500"/>
                                        <p:tgtEl>
                                          <p:spTgt spid="538"/>
                                        </p:tgtEl>
                                      </p:cBhvr>
                                    </p:animEffect>
                                    <p:set>
                                      <p:cBhvr>
                                        <p:cTn id="147" dur="1" fill="hold">
                                          <p:stCondLst>
                                            <p:cond delay="499"/>
                                          </p:stCondLst>
                                        </p:cTn>
                                        <p:tgtEl>
                                          <p:spTgt spid="538"/>
                                        </p:tgtEl>
                                        <p:attrNameLst>
                                          <p:attrName>style.visibility</p:attrName>
                                        </p:attrNameLst>
                                      </p:cBhvr>
                                      <p:to>
                                        <p:strVal val="hidden"/>
                                      </p:to>
                                    </p:set>
                                  </p:childTnLst>
                                </p:cTn>
                              </p:par>
                              <p:par>
                                <p:cTn id="148" presetID="9" presetClass="exit" presetSubtype="0" fill="hold" grpId="1" nodeType="withEffect">
                                  <p:stCondLst>
                                    <p:cond delay="0"/>
                                  </p:stCondLst>
                                  <p:childTnLst>
                                    <p:animEffect transition="out" filter="dissolve">
                                      <p:cBhvr>
                                        <p:cTn id="149" dur="500"/>
                                        <p:tgtEl>
                                          <p:spTgt spid="539"/>
                                        </p:tgtEl>
                                      </p:cBhvr>
                                    </p:animEffect>
                                    <p:set>
                                      <p:cBhvr>
                                        <p:cTn id="150" dur="1" fill="hold">
                                          <p:stCondLst>
                                            <p:cond delay="499"/>
                                          </p:stCondLst>
                                        </p:cTn>
                                        <p:tgtEl>
                                          <p:spTgt spid="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7" grpId="0" animBg="1"/>
      <p:bldP spid="478" grpId="0" animBg="1"/>
      <p:bldP spid="479" grpId="0" animBg="1"/>
      <p:bldP spid="480" grpId="0"/>
      <p:bldP spid="481" grpId="0" animBg="1"/>
      <p:bldP spid="482" grpId="0" animBg="1"/>
      <p:bldP spid="490" grpId="0"/>
      <p:bldP spid="491" grpId="0" animBg="1"/>
      <p:bldP spid="499" grpId="0" animBg="1"/>
      <p:bldP spid="500" grpId="0" animBg="1"/>
      <p:bldP spid="501" grpId="0" animBg="1"/>
      <p:bldP spid="502" grpId="0" animBg="1"/>
      <p:bldP spid="503" grpId="0" animBg="1"/>
      <p:bldP spid="518" grpId="0" animBg="1"/>
      <p:bldP spid="519" grpId="0" animBg="1"/>
      <p:bldP spid="520" grpId="0"/>
      <p:bldP spid="521" grpId="0" animBg="1"/>
      <p:bldP spid="530" grpId="0" animBg="1"/>
      <p:bldP spid="531" grpId="0" animBg="1"/>
      <p:bldP spid="532" grpId="0" animBg="1"/>
      <p:bldP spid="533" grpId="0" animBg="1"/>
      <p:bldP spid="534" grpId="0"/>
      <p:bldP spid="535" grpId="0" animBg="1"/>
      <p:bldP spid="536" grpId="0" animBg="1"/>
      <p:bldP spid="537" grpId="0" animBg="1"/>
      <p:bldP spid="538" grpId="0" animBg="1"/>
      <p:bldP spid="538" grpId="1" animBg="1"/>
      <p:bldP spid="538" grpId="2" animBg="1"/>
      <p:bldP spid="538" grpId="3" animBg="1"/>
      <p:bldP spid="538" grpId="4" animBg="1"/>
      <p:bldP spid="538" grpId="5" animBg="1"/>
      <p:bldP spid="539" grpId="0" animBg="1"/>
      <p:bldP spid="539" grpId="1" animBg="1"/>
      <p:bldP spid="540" grpId="0"/>
      <p:bldP spid="540" grpId="1"/>
      <p:bldP spid="540" grpId="2"/>
      <p:bldP spid="541" grpId="0"/>
      <p:bldP spid="541" grpId="1"/>
      <p:bldP spid="542" grpId="0"/>
      <p:bldP spid="5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Idealization: Known loss </a:t>
            </a:r>
          </a:p>
          <a:p>
            <a:r>
              <a:rPr lang="en-US" dirty="0"/>
              <a:t>Packets can be lost, dropped at router due to full buffers</a:t>
            </a:r>
          </a:p>
          <a:p>
            <a:r>
              <a:rPr lang="en-US" dirty="0"/>
              <a:t>Sender only resends if packet known to be lost</a:t>
            </a:r>
          </a:p>
          <a:p>
            <a:endParaRPr lang="en-US" dirty="0"/>
          </a:p>
        </p:txBody>
      </p:sp>
      <p:sp>
        <p:nvSpPr>
          <p:cNvPr id="156" name="Freeform 249"/>
          <p:cNvSpPr>
            <a:spLocks/>
          </p:cNvSpPr>
          <p:nvPr/>
        </p:nvSpPr>
        <p:spPr bwMode="auto">
          <a:xfrm flipH="1">
            <a:off x="3635376" y="3465514"/>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57" name="Group 328"/>
          <p:cNvGrpSpPr>
            <a:grpSpLocks/>
          </p:cNvGrpSpPr>
          <p:nvPr/>
        </p:nvGrpSpPr>
        <p:grpSpPr bwMode="auto">
          <a:xfrm>
            <a:off x="3240088" y="4425951"/>
            <a:ext cx="525462" cy="434975"/>
            <a:chOff x="-44" y="1473"/>
            <a:chExt cx="981" cy="1105"/>
          </a:xfrm>
        </p:grpSpPr>
        <p:pic>
          <p:nvPicPr>
            <p:cNvPr id="158" name="Picture 329"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Freeform 33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pic>
        <p:nvPicPr>
          <p:cNvPr id="160" name="Picture 2" descr="garbage_ca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03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Oval 3"/>
          <p:cNvSpPr>
            <a:spLocks noChangeArrowheads="1"/>
          </p:cNvSpPr>
          <p:nvPr/>
        </p:nvSpPr>
        <p:spPr bwMode="auto">
          <a:xfrm>
            <a:off x="5319714" y="5348288"/>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162" name="Line 4"/>
          <p:cNvSpPr>
            <a:spLocks noChangeShapeType="1"/>
          </p:cNvSpPr>
          <p:nvPr/>
        </p:nvSpPr>
        <p:spPr bwMode="auto">
          <a:xfrm>
            <a:off x="5319713" y="5324476"/>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3" name="Line 5"/>
          <p:cNvSpPr>
            <a:spLocks noChangeShapeType="1"/>
          </p:cNvSpPr>
          <p:nvPr/>
        </p:nvSpPr>
        <p:spPr bwMode="auto">
          <a:xfrm>
            <a:off x="6624638" y="5324476"/>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4" name="Rectangle 6"/>
          <p:cNvSpPr>
            <a:spLocks noChangeArrowheads="1"/>
          </p:cNvSpPr>
          <p:nvPr/>
        </p:nvSpPr>
        <p:spPr bwMode="auto">
          <a:xfrm>
            <a:off x="5319713" y="5324475"/>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5" name="Rectangle 7"/>
          <p:cNvSpPr>
            <a:spLocks noChangeArrowheads="1"/>
          </p:cNvSpPr>
          <p:nvPr/>
        </p:nvSpPr>
        <p:spPr bwMode="auto">
          <a:xfrm>
            <a:off x="6229350" y="5311775"/>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6" name="Oval 8"/>
          <p:cNvSpPr>
            <a:spLocks noChangeArrowheads="1"/>
          </p:cNvSpPr>
          <p:nvPr/>
        </p:nvSpPr>
        <p:spPr bwMode="auto">
          <a:xfrm>
            <a:off x="5314951" y="5126039"/>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167" name="Group 9"/>
          <p:cNvGrpSpPr>
            <a:grpSpLocks/>
          </p:cNvGrpSpPr>
          <p:nvPr/>
        </p:nvGrpSpPr>
        <p:grpSpPr bwMode="auto">
          <a:xfrm>
            <a:off x="5621338" y="5183189"/>
            <a:ext cx="647700" cy="206375"/>
            <a:chOff x="2848" y="848"/>
            <a:chExt cx="140" cy="98"/>
          </a:xfrm>
        </p:grpSpPr>
        <p:sp>
          <p:nvSpPr>
            <p:cNvPr id="168"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69"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0"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71" name="Line 13"/>
          <p:cNvSpPr>
            <a:spLocks noChangeShapeType="1"/>
          </p:cNvSpPr>
          <p:nvPr/>
        </p:nvSpPr>
        <p:spPr bwMode="auto">
          <a:xfrm>
            <a:off x="5621339" y="5381626"/>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2" name="Line 14"/>
          <p:cNvSpPr>
            <a:spLocks noChangeShapeType="1"/>
          </p:cNvSpPr>
          <p:nvPr/>
        </p:nvSpPr>
        <p:spPr bwMode="auto">
          <a:xfrm flipV="1">
            <a:off x="6065838" y="5181600"/>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3" name="Line 15"/>
          <p:cNvSpPr>
            <a:spLocks noChangeShapeType="1"/>
          </p:cNvSpPr>
          <p:nvPr/>
        </p:nvSpPr>
        <p:spPr bwMode="auto">
          <a:xfrm flipV="1">
            <a:off x="5834063" y="5181601"/>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4" name="Line 16"/>
          <p:cNvSpPr>
            <a:spLocks noChangeShapeType="1"/>
          </p:cNvSpPr>
          <p:nvPr/>
        </p:nvSpPr>
        <p:spPr bwMode="auto">
          <a:xfrm flipH="1">
            <a:off x="394811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5" name="Line 17"/>
          <p:cNvSpPr>
            <a:spLocks noChangeShapeType="1"/>
          </p:cNvSpPr>
          <p:nvPr/>
        </p:nvSpPr>
        <p:spPr bwMode="auto">
          <a:xfrm flipH="1">
            <a:off x="4545013" y="4878389"/>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76" name="Group 58"/>
          <p:cNvGrpSpPr>
            <a:grpSpLocks/>
          </p:cNvGrpSpPr>
          <p:nvPr/>
        </p:nvGrpSpPr>
        <p:grpSpPr bwMode="auto">
          <a:xfrm>
            <a:off x="3875088" y="3563938"/>
            <a:ext cx="798512" cy="1166812"/>
            <a:chOff x="12762" y="10336"/>
            <a:chExt cx="1027" cy="1700"/>
          </a:xfrm>
        </p:grpSpPr>
        <p:sp>
          <p:nvSpPr>
            <p:cNvPr id="177"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8"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79"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0"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1"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2"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3" name="Text Box 66"/>
          <p:cNvSpPr txBox="1">
            <a:spLocks noChangeArrowheads="1"/>
          </p:cNvSpPr>
          <p:nvPr/>
        </p:nvSpPr>
        <p:spPr bwMode="auto">
          <a:xfrm>
            <a:off x="4892675" y="3449639"/>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r>
              <a:rPr lang="en-US" altLang="en-US" sz="1600" baseline="-25000">
                <a:solidFill>
                  <a:srgbClr val="FF0000"/>
                </a:solidFill>
                <a:latin typeface="Arial" charset="0"/>
              </a:rPr>
              <a:t> </a:t>
            </a:r>
            <a:r>
              <a:rPr lang="en-US" altLang="en-US" sz="1600">
                <a:solidFill>
                  <a:srgbClr val="FF0000"/>
                </a:solidFill>
                <a:latin typeface="Arial" charset="0"/>
              </a:rPr>
              <a:t>: original data</a:t>
            </a:r>
            <a:endParaRPr lang="en-US" altLang="en-US" sz="1600">
              <a:solidFill>
                <a:srgbClr val="000000"/>
              </a:solidFill>
              <a:latin typeface="Comic Sans MS" charset="0"/>
            </a:endParaRPr>
          </a:p>
        </p:txBody>
      </p:sp>
      <p:sp>
        <p:nvSpPr>
          <p:cNvPr id="184" name="Line 67"/>
          <p:cNvSpPr>
            <a:spLocks noChangeShapeType="1"/>
          </p:cNvSpPr>
          <p:nvPr/>
        </p:nvSpPr>
        <p:spPr bwMode="auto">
          <a:xfrm flipH="1">
            <a:off x="3409951" y="5983289"/>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5" name="Group 108"/>
          <p:cNvGrpSpPr>
            <a:grpSpLocks/>
          </p:cNvGrpSpPr>
          <p:nvPr/>
        </p:nvGrpSpPr>
        <p:grpSpPr bwMode="auto">
          <a:xfrm>
            <a:off x="2822576" y="4718051"/>
            <a:ext cx="798513" cy="1166813"/>
            <a:chOff x="12762" y="10336"/>
            <a:chExt cx="1027" cy="1700"/>
          </a:xfrm>
        </p:grpSpPr>
        <p:sp>
          <p:nvSpPr>
            <p:cNvPr id="186"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7"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8"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9"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0"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1"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2" name="Line 116"/>
          <p:cNvSpPr>
            <a:spLocks noChangeShapeType="1"/>
          </p:cNvSpPr>
          <p:nvPr/>
        </p:nvSpPr>
        <p:spPr bwMode="auto">
          <a:xfrm flipH="1">
            <a:off x="4545013" y="5394325"/>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3" name="Line 117"/>
          <p:cNvSpPr>
            <a:spLocks noChangeShapeType="1"/>
          </p:cNvSpPr>
          <p:nvPr/>
        </p:nvSpPr>
        <p:spPr bwMode="auto">
          <a:xfrm flipH="1">
            <a:off x="6534151" y="5394325"/>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8"/>
          <p:cNvSpPr>
            <a:spLocks noChangeShapeType="1"/>
          </p:cNvSpPr>
          <p:nvPr/>
        </p:nvSpPr>
        <p:spPr bwMode="auto">
          <a:xfrm flipH="1">
            <a:off x="6684963" y="4878388"/>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9"/>
          <p:cNvSpPr>
            <a:spLocks noChangeShapeType="1"/>
          </p:cNvSpPr>
          <p:nvPr/>
        </p:nvSpPr>
        <p:spPr bwMode="auto">
          <a:xfrm flipH="1">
            <a:off x="6673851" y="5995988"/>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20"/>
          <p:cNvSpPr>
            <a:spLocks noChangeShapeType="1"/>
          </p:cNvSpPr>
          <p:nvPr/>
        </p:nvSpPr>
        <p:spPr bwMode="auto">
          <a:xfrm flipH="1">
            <a:off x="7783513" y="4891088"/>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7" name="Group 161"/>
          <p:cNvGrpSpPr>
            <a:grpSpLocks/>
          </p:cNvGrpSpPr>
          <p:nvPr/>
        </p:nvGrpSpPr>
        <p:grpSpPr bwMode="auto">
          <a:xfrm>
            <a:off x="8167688" y="3698876"/>
            <a:ext cx="798512" cy="1166813"/>
            <a:chOff x="12762" y="10336"/>
            <a:chExt cx="1027" cy="1700"/>
          </a:xfrm>
        </p:grpSpPr>
        <p:sp>
          <p:nvSpPr>
            <p:cNvPr id="198"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9"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0"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2"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3"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4" name="Group 208"/>
          <p:cNvGrpSpPr>
            <a:grpSpLocks/>
          </p:cNvGrpSpPr>
          <p:nvPr/>
        </p:nvGrpSpPr>
        <p:grpSpPr bwMode="auto">
          <a:xfrm>
            <a:off x="7699376" y="5011738"/>
            <a:ext cx="798513" cy="1168400"/>
            <a:chOff x="12762" y="10336"/>
            <a:chExt cx="1027" cy="1700"/>
          </a:xfrm>
        </p:grpSpPr>
        <p:sp>
          <p:nvSpPr>
            <p:cNvPr id="205"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6"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7"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9"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0"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1" name="Oval 215"/>
          <p:cNvSpPr>
            <a:spLocks noChangeArrowheads="1"/>
          </p:cNvSpPr>
          <p:nvPr/>
        </p:nvSpPr>
        <p:spPr bwMode="auto">
          <a:xfrm>
            <a:off x="4287838" y="3638550"/>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Oval 216"/>
          <p:cNvSpPr>
            <a:spLocks noChangeArrowheads="1"/>
          </p:cNvSpPr>
          <p:nvPr/>
        </p:nvSpPr>
        <p:spPr bwMode="auto">
          <a:xfrm>
            <a:off x="3128963" y="4767264"/>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3" name="Text Box 217"/>
          <p:cNvSpPr txBox="1">
            <a:spLocks noChangeArrowheads="1"/>
          </p:cNvSpPr>
          <p:nvPr/>
        </p:nvSpPr>
        <p:spPr bwMode="auto">
          <a:xfrm>
            <a:off x="9107488" y="3651251"/>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4" name="Group 218"/>
          <p:cNvGrpSpPr>
            <a:grpSpLocks/>
          </p:cNvGrpSpPr>
          <p:nvPr/>
        </p:nvGrpSpPr>
        <p:grpSpPr bwMode="auto">
          <a:xfrm>
            <a:off x="6111876" y="5233989"/>
            <a:ext cx="385763" cy="319087"/>
            <a:chOff x="11283" y="10423"/>
            <a:chExt cx="475" cy="374"/>
          </a:xfrm>
        </p:grpSpPr>
        <p:sp>
          <p:nvSpPr>
            <p:cNvPr id="215"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6"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7"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8"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9"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0"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1"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2" name="Line 226"/>
          <p:cNvSpPr>
            <a:spLocks noChangeShapeType="1"/>
          </p:cNvSpPr>
          <p:nvPr/>
        </p:nvSpPr>
        <p:spPr bwMode="auto">
          <a:xfrm>
            <a:off x="6369051" y="4017963"/>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Freeform 227"/>
          <p:cNvSpPr>
            <a:spLocks/>
          </p:cNvSpPr>
          <p:nvPr/>
        </p:nvSpPr>
        <p:spPr bwMode="auto">
          <a:xfrm>
            <a:off x="3187701" y="4865689"/>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Freeform 228"/>
          <p:cNvSpPr>
            <a:spLocks/>
          </p:cNvSpPr>
          <p:nvPr/>
        </p:nvSpPr>
        <p:spPr bwMode="auto">
          <a:xfrm>
            <a:off x="4346575" y="3698875"/>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Oval 229"/>
          <p:cNvSpPr>
            <a:spLocks noChangeArrowheads="1"/>
          </p:cNvSpPr>
          <p:nvPr/>
        </p:nvSpPr>
        <p:spPr bwMode="auto">
          <a:xfrm>
            <a:off x="4287838" y="3871914"/>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6" name="Text Box 230"/>
          <p:cNvSpPr txBox="1">
            <a:spLocks noChangeArrowheads="1"/>
          </p:cNvSpPr>
          <p:nvPr/>
        </p:nvSpPr>
        <p:spPr bwMode="auto">
          <a:xfrm>
            <a:off x="4775200" y="3778250"/>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r>
              <a:rPr lang="en-US" altLang="en-US" sz="1800">
                <a:solidFill>
                  <a:srgbClr val="FF0000"/>
                </a:solidFill>
                <a:latin typeface="Arial" charset="0"/>
              </a:rPr>
              <a:t>:</a:t>
            </a:r>
            <a:r>
              <a:rPr lang="en-US" altLang="en-US" sz="1400">
                <a:solidFill>
                  <a:srgbClr val="FF0000"/>
                </a:solidFill>
                <a:latin typeface="Arial" charset="0"/>
              </a:rPr>
              <a:t> </a:t>
            </a:r>
            <a:r>
              <a:rPr lang="en-US" altLang="en-US" sz="1600">
                <a:solidFill>
                  <a:srgbClr val="FF0000"/>
                </a:solidFill>
                <a:latin typeface="Arial" charset="0"/>
              </a:rPr>
              <a:t>original data, </a:t>
            </a:r>
            <a:r>
              <a:rPr lang="en-US" altLang="en-US" sz="1600" i="1">
                <a:solidFill>
                  <a:srgbClr val="FF0000"/>
                </a:solidFill>
                <a:latin typeface="Arial" charset="0"/>
              </a:rPr>
              <a:t>plus</a:t>
            </a:r>
            <a:r>
              <a:rPr lang="en-US" altLang="en-US" sz="1600">
                <a:solidFill>
                  <a:srgbClr val="FF0000"/>
                </a:solidFill>
                <a:latin typeface="Arial" charset="0"/>
              </a:rPr>
              <a:t> retransmitted data</a:t>
            </a:r>
            <a:endParaRPr lang="en-US" altLang="en-US" sz="1600">
              <a:solidFill>
                <a:srgbClr val="000000"/>
              </a:solidFill>
              <a:latin typeface="Comic Sans MS" charset="0"/>
            </a:endParaRPr>
          </a:p>
        </p:txBody>
      </p:sp>
      <p:sp>
        <p:nvSpPr>
          <p:cNvPr id="227" name="Line 231"/>
          <p:cNvSpPr>
            <a:spLocks noChangeShapeType="1"/>
          </p:cNvSpPr>
          <p:nvPr/>
        </p:nvSpPr>
        <p:spPr bwMode="auto">
          <a:xfrm>
            <a:off x="4433888" y="3938588"/>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28" name="Line 232"/>
          <p:cNvSpPr>
            <a:spLocks noChangeShapeType="1"/>
          </p:cNvSpPr>
          <p:nvPr/>
        </p:nvSpPr>
        <p:spPr bwMode="auto">
          <a:xfrm>
            <a:off x="4429125" y="37052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29" name="Line 233"/>
          <p:cNvSpPr>
            <a:spLocks noChangeShapeType="1"/>
          </p:cNvSpPr>
          <p:nvPr/>
        </p:nvSpPr>
        <p:spPr bwMode="auto">
          <a:xfrm>
            <a:off x="8640763" y="385762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0" name="Rectangle 234"/>
          <p:cNvSpPr>
            <a:spLocks noChangeArrowheads="1"/>
          </p:cNvSpPr>
          <p:nvPr/>
        </p:nvSpPr>
        <p:spPr bwMode="auto">
          <a:xfrm>
            <a:off x="4235451" y="361315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1" name="Rectangle 235"/>
          <p:cNvSpPr>
            <a:spLocks noChangeArrowheads="1"/>
          </p:cNvSpPr>
          <p:nvPr/>
        </p:nvSpPr>
        <p:spPr bwMode="auto">
          <a:xfrm>
            <a:off x="3905251" y="3846514"/>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2" name="Text Box 236"/>
          <p:cNvSpPr txBox="1">
            <a:spLocks noChangeArrowheads="1"/>
          </p:cNvSpPr>
          <p:nvPr/>
        </p:nvSpPr>
        <p:spPr bwMode="auto">
          <a:xfrm>
            <a:off x="3281364" y="3736975"/>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3" name="Text Box 237"/>
          <p:cNvSpPr txBox="1">
            <a:spLocks noChangeArrowheads="1"/>
          </p:cNvSpPr>
          <p:nvPr/>
        </p:nvSpPr>
        <p:spPr bwMode="auto">
          <a:xfrm>
            <a:off x="5310188" y="4805363"/>
            <a:ext cx="1643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no buffer space!</a:t>
            </a:r>
          </a:p>
        </p:txBody>
      </p:sp>
      <p:sp>
        <p:nvSpPr>
          <p:cNvPr id="234" name="Freeform 246"/>
          <p:cNvSpPr>
            <a:spLocks/>
          </p:cNvSpPr>
          <p:nvPr/>
        </p:nvSpPr>
        <p:spPr bwMode="auto">
          <a:xfrm flipH="1">
            <a:off x="2590801" y="4667250"/>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5" name="Freeform 252"/>
          <p:cNvSpPr>
            <a:spLocks/>
          </p:cNvSpPr>
          <p:nvPr/>
        </p:nvSpPr>
        <p:spPr bwMode="auto">
          <a:xfrm>
            <a:off x="8940801" y="3665538"/>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6" name="Freeform 255"/>
          <p:cNvSpPr>
            <a:spLocks/>
          </p:cNvSpPr>
          <p:nvPr/>
        </p:nvSpPr>
        <p:spPr bwMode="auto">
          <a:xfrm>
            <a:off x="8461376" y="4981575"/>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7" name="Text Box 257"/>
          <p:cNvSpPr txBox="1">
            <a:spLocks noChangeArrowheads="1"/>
          </p:cNvSpPr>
          <p:nvPr/>
        </p:nvSpPr>
        <p:spPr bwMode="auto">
          <a:xfrm>
            <a:off x="3822700" y="4705350"/>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238" name="Text Box 258"/>
          <p:cNvSpPr txBox="1">
            <a:spLocks noChangeArrowheads="1"/>
          </p:cNvSpPr>
          <p:nvPr/>
        </p:nvSpPr>
        <p:spPr bwMode="auto">
          <a:xfrm>
            <a:off x="2692400" y="6073775"/>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39" name="Group 259"/>
          <p:cNvGrpSpPr>
            <a:grpSpLocks/>
          </p:cNvGrpSpPr>
          <p:nvPr/>
        </p:nvGrpSpPr>
        <p:grpSpPr bwMode="auto">
          <a:xfrm>
            <a:off x="9077326" y="4564064"/>
            <a:ext cx="231775" cy="441325"/>
            <a:chOff x="4140" y="429"/>
            <a:chExt cx="1425" cy="2396"/>
          </a:xfrm>
        </p:grpSpPr>
        <p:sp>
          <p:nvSpPr>
            <p:cNvPr id="240" name="Freeform 260"/>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1" name="Rectangle 26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42" name="Freeform 262"/>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3" name="Freeform 263"/>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4" name="Rectangle 264"/>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45" name="Group 265"/>
            <p:cNvGrpSpPr>
              <a:grpSpLocks/>
            </p:cNvGrpSpPr>
            <p:nvPr/>
          </p:nvGrpSpPr>
          <p:grpSpPr bwMode="auto">
            <a:xfrm>
              <a:off x="4749" y="668"/>
              <a:ext cx="581" cy="145"/>
              <a:chOff x="614" y="2568"/>
              <a:chExt cx="725" cy="139"/>
            </a:xfrm>
          </p:grpSpPr>
          <p:sp>
            <p:nvSpPr>
              <p:cNvPr id="270" name="AutoShape 266"/>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1" name="AutoShape 267"/>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46" name="Rectangle 268"/>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47" name="Group 269"/>
            <p:cNvGrpSpPr>
              <a:grpSpLocks/>
            </p:cNvGrpSpPr>
            <p:nvPr/>
          </p:nvGrpSpPr>
          <p:grpSpPr bwMode="auto">
            <a:xfrm>
              <a:off x="4747" y="994"/>
              <a:ext cx="581" cy="134"/>
              <a:chOff x="614" y="2568"/>
              <a:chExt cx="725" cy="139"/>
            </a:xfrm>
          </p:grpSpPr>
          <p:sp>
            <p:nvSpPr>
              <p:cNvPr id="268" name="AutoShape 270"/>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9" name="AutoShape 271"/>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48" name="Rectangle 272"/>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49" name="Rectangle 273"/>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0" name="Group 274"/>
            <p:cNvGrpSpPr>
              <a:grpSpLocks/>
            </p:cNvGrpSpPr>
            <p:nvPr/>
          </p:nvGrpSpPr>
          <p:grpSpPr bwMode="auto">
            <a:xfrm>
              <a:off x="4735" y="1627"/>
              <a:ext cx="582" cy="151"/>
              <a:chOff x="614" y="2568"/>
              <a:chExt cx="725" cy="139"/>
            </a:xfrm>
          </p:grpSpPr>
          <p:sp>
            <p:nvSpPr>
              <p:cNvPr id="266" name="AutoShape 275"/>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7" name="AutoShape 276"/>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1" name="Freeform 277"/>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52" name="Group 278"/>
            <p:cNvGrpSpPr>
              <a:grpSpLocks/>
            </p:cNvGrpSpPr>
            <p:nvPr/>
          </p:nvGrpSpPr>
          <p:grpSpPr bwMode="auto">
            <a:xfrm>
              <a:off x="4739" y="1327"/>
              <a:ext cx="582" cy="139"/>
              <a:chOff x="614" y="2568"/>
              <a:chExt cx="725" cy="139"/>
            </a:xfrm>
          </p:grpSpPr>
          <p:sp>
            <p:nvSpPr>
              <p:cNvPr id="264" name="AutoShape 279"/>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5" name="AutoShape 280"/>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3" name="Rectangle 281"/>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4" name="Freeform 282"/>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5" name="Freeform 283"/>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6" name="Oval 284"/>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7" name="Freeform 285"/>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8" name="AutoShape 286"/>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9" name="AutoShape 287"/>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0" name="Oval 288"/>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1" name="Oval 289"/>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62" name="Oval 290"/>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3" name="Rectangle 291"/>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272" name="Group 292"/>
          <p:cNvGrpSpPr>
            <a:grpSpLocks/>
          </p:cNvGrpSpPr>
          <p:nvPr/>
        </p:nvGrpSpPr>
        <p:grpSpPr bwMode="auto">
          <a:xfrm>
            <a:off x="8659814" y="5867401"/>
            <a:ext cx="231775" cy="441325"/>
            <a:chOff x="4140" y="429"/>
            <a:chExt cx="1425" cy="2396"/>
          </a:xfrm>
        </p:grpSpPr>
        <p:sp>
          <p:nvSpPr>
            <p:cNvPr id="273" name="Freeform 293"/>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4" name="Rectangle 294"/>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5" name="Freeform 295"/>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6" name="Freeform 296"/>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77" name="Rectangle 297"/>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78" name="Group 298"/>
            <p:cNvGrpSpPr>
              <a:grpSpLocks/>
            </p:cNvGrpSpPr>
            <p:nvPr/>
          </p:nvGrpSpPr>
          <p:grpSpPr bwMode="auto">
            <a:xfrm>
              <a:off x="4749" y="668"/>
              <a:ext cx="581" cy="145"/>
              <a:chOff x="614" y="2568"/>
              <a:chExt cx="725" cy="139"/>
            </a:xfrm>
          </p:grpSpPr>
          <p:sp>
            <p:nvSpPr>
              <p:cNvPr id="303" name="AutoShape 299"/>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4" name="AutoShape 300"/>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79" name="Rectangle 301"/>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0" name="Group 302"/>
            <p:cNvGrpSpPr>
              <a:grpSpLocks/>
            </p:cNvGrpSpPr>
            <p:nvPr/>
          </p:nvGrpSpPr>
          <p:grpSpPr bwMode="auto">
            <a:xfrm>
              <a:off x="4747" y="994"/>
              <a:ext cx="581" cy="134"/>
              <a:chOff x="614" y="2568"/>
              <a:chExt cx="725" cy="139"/>
            </a:xfrm>
          </p:grpSpPr>
          <p:sp>
            <p:nvSpPr>
              <p:cNvPr id="301" name="AutoShape 303"/>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2" name="AutoShape 304"/>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1" name="Rectangle 305"/>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2" name="Rectangle 306"/>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3" name="Group 307"/>
            <p:cNvGrpSpPr>
              <a:grpSpLocks/>
            </p:cNvGrpSpPr>
            <p:nvPr/>
          </p:nvGrpSpPr>
          <p:grpSpPr bwMode="auto">
            <a:xfrm>
              <a:off x="4735" y="1627"/>
              <a:ext cx="582" cy="151"/>
              <a:chOff x="614" y="2568"/>
              <a:chExt cx="725" cy="139"/>
            </a:xfrm>
          </p:grpSpPr>
          <p:sp>
            <p:nvSpPr>
              <p:cNvPr id="299" name="AutoShape 308"/>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0" name="AutoShape 309"/>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4" name="Freeform 310"/>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85" name="Group 311"/>
            <p:cNvGrpSpPr>
              <a:grpSpLocks/>
            </p:cNvGrpSpPr>
            <p:nvPr/>
          </p:nvGrpSpPr>
          <p:grpSpPr bwMode="auto">
            <a:xfrm>
              <a:off x="4739" y="1327"/>
              <a:ext cx="582" cy="139"/>
              <a:chOff x="614" y="2568"/>
              <a:chExt cx="725" cy="139"/>
            </a:xfrm>
          </p:grpSpPr>
          <p:sp>
            <p:nvSpPr>
              <p:cNvPr id="297" name="AutoShape 312"/>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8" name="AutoShape 313"/>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6" name="Rectangle 314"/>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7" name="Freeform 315"/>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8" name="Freeform 316"/>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9" name="Oval 317"/>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0" name="Freeform 318"/>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1" name="AutoShape 319"/>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2" name="AutoShape 320"/>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3" name="Oval 321"/>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4" name="Oval 322"/>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95" name="Oval 323"/>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6" name="Rectangle 324"/>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305" name="Group 325"/>
          <p:cNvGrpSpPr>
            <a:grpSpLocks/>
          </p:cNvGrpSpPr>
          <p:nvPr/>
        </p:nvGrpSpPr>
        <p:grpSpPr bwMode="auto">
          <a:xfrm>
            <a:off x="2185988" y="5605464"/>
            <a:ext cx="525462" cy="434975"/>
            <a:chOff x="-44" y="1473"/>
            <a:chExt cx="981" cy="1105"/>
          </a:xfrm>
        </p:grpSpPr>
        <p:pic>
          <p:nvPicPr>
            <p:cNvPr id="306" name="Picture 326"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32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94407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3"/>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9"/>
                                        </p:tgtEl>
                                        <p:attrNameLst>
                                          <p:attrName>style.visibility</p:attrName>
                                        </p:attrNameLst>
                                      </p:cBhvr>
                                      <p:to>
                                        <p:strVal val="visible"/>
                                      </p:to>
                                    </p:set>
                                  </p:childTnLst>
                                </p:cTn>
                              </p:par>
                              <p:par>
                                <p:cTn id="95" presetID="1" presetClass="entr" presetSubtype="0" fill="hold" grpId="5" nodeType="withEffect">
                                  <p:stCondLst>
                                    <p:cond delay="0"/>
                                  </p:stCondLst>
                                  <p:childTnLst>
                                    <p:set>
                                      <p:cBhvr>
                                        <p:cTn id="96" dur="1" fill="hold">
                                          <p:stCondLst>
                                            <p:cond delay="0"/>
                                          </p:stCondLst>
                                        </p:cTn>
                                        <p:tgtEl>
                                          <p:spTgt spid="230"/>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232"/>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2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230"/>
                                        </p:tgtEl>
                                        <p:attrNameLst>
                                          <p:attrName>style.visibility</p:attrName>
                                        </p:attrNameLst>
                                      </p:cBhvr>
                                      <p:to>
                                        <p:strVal val="visible"/>
                                      </p:to>
                                    </p:set>
                                    <p:animEffect transition="in" filter="dissolve">
                                      <p:cBhvr>
                                        <p:cTn id="121" dur="500"/>
                                        <p:tgtEl>
                                          <p:spTgt spid="230"/>
                                        </p:tgtEl>
                                      </p:cBhvr>
                                    </p:animEffect>
                                  </p:childTnLst>
                                </p:cTn>
                              </p:par>
                            </p:childTnLst>
                          </p:cTn>
                        </p:par>
                        <p:par>
                          <p:cTn id="122" fill="hold">
                            <p:stCondLst>
                              <p:cond delay="500"/>
                            </p:stCondLst>
                            <p:childTnLst>
                              <p:par>
                                <p:cTn id="123" presetID="42" presetClass="path" presetSubtype="0" accel="50000" decel="50000" fill="hold" grpId="1" nodeType="afterEffect">
                                  <p:stCondLst>
                                    <p:cond delay="0"/>
                                  </p:stCondLst>
                                  <p:childTnLst>
                                    <p:animMotion origin="layout" path="M -0.00017 0.00255 L -5.55556E-7 0.03542 " pathEditMode="relative" rAng="0" ptsTypes="AA">
                                      <p:cBhvr>
                                        <p:cTn id="124" dur="2000" fill="hold"/>
                                        <p:tgtEl>
                                          <p:spTgt spid="230"/>
                                        </p:tgtEl>
                                        <p:attrNameLst>
                                          <p:attrName>ppt_x</p:attrName>
                                          <p:attrName>ppt_y</p:attrName>
                                        </p:attrNameLst>
                                      </p:cBhvr>
                                      <p:rCtr x="0" y="1644"/>
                                    </p:animMotion>
                                  </p:childTnLst>
                                </p:cTn>
                              </p:par>
                            </p:childTnLst>
                          </p:cTn>
                        </p:par>
                        <p:par>
                          <p:cTn id="125" fill="hold">
                            <p:stCondLst>
                              <p:cond delay="2500"/>
                            </p:stCondLst>
                            <p:childTnLst>
                              <p:par>
                                <p:cTn id="126" presetID="9" presetClass="entr" presetSubtype="0" fill="hold" grpId="0" nodeType="afterEffect">
                                  <p:stCondLst>
                                    <p:cond delay="0"/>
                                  </p:stCondLst>
                                  <p:childTnLst>
                                    <p:set>
                                      <p:cBhvr>
                                        <p:cTn id="127" dur="1" fill="hold">
                                          <p:stCondLst>
                                            <p:cond delay="0"/>
                                          </p:stCondLst>
                                        </p:cTn>
                                        <p:tgtEl>
                                          <p:spTgt spid="231"/>
                                        </p:tgtEl>
                                        <p:attrNameLst>
                                          <p:attrName>style.visibility</p:attrName>
                                        </p:attrNameLst>
                                      </p:cBhvr>
                                      <p:to>
                                        <p:strVal val="visible"/>
                                      </p:to>
                                    </p:set>
                                    <p:animEffect transition="in" filter="dissolve">
                                      <p:cBhvr>
                                        <p:cTn id="128" dur="500"/>
                                        <p:tgtEl>
                                          <p:spTgt spid="231"/>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32"/>
                                        </p:tgtEl>
                                        <p:attrNameLst>
                                          <p:attrName>style.visibility</p:attrName>
                                        </p:attrNameLst>
                                      </p:cBhvr>
                                      <p:to>
                                        <p:strVal val="visible"/>
                                      </p:to>
                                    </p:set>
                                    <p:animEffect transition="in" filter="dissolve">
                                      <p:cBhvr>
                                        <p:cTn id="131" dur="500"/>
                                        <p:tgtEl>
                                          <p:spTgt spid="232"/>
                                        </p:tgtEl>
                                      </p:cBhvr>
                                    </p:animEffect>
                                  </p:childTnLst>
                                </p:cTn>
                              </p:par>
                            </p:childTnLst>
                          </p:cTn>
                        </p:par>
                        <p:par>
                          <p:cTn id="132" fill="hold">
                            <p:stCondLst>
                              <p:cond delay="3000"/>
                            </p:stCondLst>
                            <p:childTnLst>
                              <p:par>
                                <p:cTn id="133"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34" dur="2000" fill="hold"/>
                                        <p:tgtEl>
                                          <p:spTgt spid="230"/>
                                        </p:tgtEl>
                                        <p:attrNameLst>
                                          <p:attrName>ppt_x</p:attrName>
                                          <p:attrName>ppt_y</p:attrName>
                                        </p:attrNameLst>
                                      </p:cBhvr>
                                    </p:animMotion>
                                  </p:childTnLst>
                                </p:cTn>
                              </p:par>
                              <p:par>
                                <p:cTn id="135" presetID="9" presetClass="exit" presetSubtype="0" fill="hold" grpId="1" nodeType="withEffect">
                                  <p:stCondLst>
                                    <p:cond delay="0"/>
                                  </p:stCondLst>
                                  <p:childTnLst>
                                    <p:animEffect transition="out" filter="dissolve">
                                      <p:cBhvr>
                                        <p:cTn id="136" dur="500"/>
                                        <p:tgtEl>
                                          <p:spTgt spid="232"/>
                                        </p:tgtEl>
                                      </p:cBhvr>
                                    </p:animEffect>
                                    <p:set>
                                      <p:cBhvr>
                                        <p:cTn id="137" dur="1" fill="hold">
                                          <p:stCondLst>
                                            <p:cond delay="499"/>
                                          </p:stCondLst>
                                        </p:cTn>
                                        <p:tgtEl>
                                          <p:spTgt spid="232"/>
                                        </p:tgtEl>
                                        <p:attrNameLst>
                                          <p:attrName>style.visibility</p:attrName>
                                        </p:attrNameLst>
                                      </p:cBhvr>
                                      <p:to>
                                        <p:strVal val="hidden"/>
                                      </p:to>
                                    </p:set>
                                  </p:childTnLst>
                                </p:cTn>
                              </p:par>
                            </p:childTnLst>
                          </p:cTn>
                        </p:par>
                        <p:par>
                          <p:cTn id="138" fill="hold">
                            <p:stCondLst>
                              <p:cond delay="5000"/>
                            </p:stCondLst>
                            <p:childTnLst>
                              <p:par>
                                <p:cTn id="139" presetID="9" presetClass="entr" presetSubtype="0" fill="hold" grpId="0" nodeType="afterEffect">
                                  <p:stCondLst>
                                    <p:cond delay="0"/>
                                  </p:stCondLst>
                                  <p:childTnLst>
                                    <p:set>
                                      <p:cBhvr>
                                        <p:cTn id="140" dur="1" fill="hold">
                                          <p:stCondLst>
                                            <p:cond delay="0"/>
                                          </p:stCondLst>
                                        </p:cTn>
                                        <p:tgtEl>
                                          <p:spTgt spid="233"/>
                                        </p:tgtEl>
                                        <p:attrNameLst>
                                          <p:attrName>style.visibility</p:attrName>
                                        </p:attrNameLst>
                                      </p:cBhvr>
                                      <p:to>
                                        <p:strVal val="visible"/>
                                      </p:to>
                                    </p:set>
                                    <p:animEffect transition="in" filter="dissolve">
                                      <p:cBhvr>
                                        <p:cTn id="141" dur="500"/>
                                        <p:tgtEl>
                                          <p:spTgt spid="233"/>
                                        </p:tgtEl>
                                      </p:cBhvr>
                                    </p:animEffect>
                                  </p:childTnLst>
                                </p:cTn>
                              </p:par>
                            </p:childTnLst>
                          </p:cTn>
                        </p:par>
                        <p:par>
                          <p:cTn id="142" fill="hold">
                            <p:stCondLst>
                              <p:cond delay="5500"/>
                            </p:stCondLst>
                            <p:childTnLst>
                              <p:par>
                                <p:cTn id="143" presetID="9" presetClass="entr" presetSubtype="0" fill="hold" nodeType="afterEffect">
                                  <p:stCondLst>
                                    <p:cond delay="0"/>
                                  </p:stCondLst>
                                  <p:childTnLst>
                                    <p:set>
                                      <p:cBhvr>
                                        <p:cTn id="144" dur="1" fill="hold">
                                          <p:stCondLst>
                                            <p:cond delay="0"/>
                                          </p:stCondLst>
                                        </p:cTn>
                                        <p:tgtEl>
                                          <p:spTgt spid="160"/>
                                        </p:tgtEl>
                                        <p:attrNameLst>
                                          <p:attrName>style.visibility</p:attrName>
                                        </p:attrNameLst>
                                      </p:cBhvr>
                                      <p:to>
                                        <p:strVal val="visible"/>
                                      </p:to>
                                    </p:set>
                                    <p:animEffect transition="in" filter="dissolve">
                                      <p:cBhvr>
                                        <p:cTn id="145" dur="500"/>
                                        <p:tgtEl>
                                          <p:spTgt spid="160"/>
                                        </p:tgtEl>
                                      </p:cBhvr>
                                    </p:animEffect>
                                  </p:childTnLst>
                                </p:cTn>
                              </p:par>
                            </p:childTnLst>
                          </p:cTn>
                        </p:par>
                        <p:par>
                          <p:cTn id="146" fill="hold">
                            <p:stCondLst>
                              <p:cond delay="6000"/>
                            </p:stCondLst>
                            <p:childTnLst>
                              <p:par>
                                <p:cTn id="147" presetID="0" presetClass="path" presetSubtype="0" accel="50000" decel="50000" fill="hold" grpId="3" nodeType="afterEffect">
                                  <p:stCondLst>
                                    <p:cond delay="0"/>
                                  </p:stCondLst>
                                  <p:childTnLst>
                                    <p:animMotion origin="layout" path="M 0.19583 0.2419 L 0.19808 0.35139 " pathEditMode="relative" ptsTypes="AA">
                                      <p:cBhvr>
                                        <p:cTn id="148" dur="2000" fill="hold"/>
                                        <p:tgtEl>
                                          <p:spTgt spid="230"/>
                                        </p:tgtEl>
                                        <p:attrNameLst>
                                          <p:attrName>ppt_x</p:attrName>
                                          <p:attrName>ppt_y</p:attrName>
                                        </p:attrNameLst>
                                      </p:cBhvr>
                                    </p:animMotion>
                                  </p:childTnLst>
                                </p:cTn>
                              </p:par>
                              <p:par>
                                <p:cTn id="149" presetID="9" presetClass="exit" presetSubtype="0" fill="hold" grpId="1" nodeType="withEffect">
                                  <p:stCondLst>
                                    <p:cond delay="0"/>
                                  </p:stCondLst>
                                  <p:childTnLst>
                                    <p:animEffect transition="out" filter="dissolve">
                                      <p:cBhvr>
                                        <p:cTn id="150" dur="500"/>
                                        <p:tgtEl>
                                          <p:spTgt spid="233"/>
                                        </p:tgtEl>
                                      </p:cBhvr>
                                    </p:animEffect>
                                    <p:set>
                                      <p:cBhvr>
                                        <p:cTn id="151" dur="1" fill="hold">
                                          <p:stCondLst>
                                            <p:cond delay="499"/>
                                          </p:stCondLst>
                                        </p:cTn>
                                        <p:tgtEl>
                                          <p:spTgt spid="233"/>
                                        </p:tgtEl>
                                        <p:attrNameLst>
                                          <p:attrName>style.visibility</p:attrName>
                                        </p:attrNameLst>
                                      </p:cBhvr>
                                      <p:to>
                                        <p:strVal val="hidden"/>
                                      </p:to>
                                    </p:set>
                                  </p:childTnLst>
                                </p:cTn>
                              </p:par>
                            </p:childTnLst>
                          </p:cTn>
                        </p:par>
                        <p:par>
                          <p:cTn id="152" fill="hold">
                            <p:stCondLst>
                              <p:cond delay="8000"/>
                            </p:stCondLst>
                            <p:childTnLst>
                              <p:par>
                                <p:cTn id="153" presetID="9" presetClass="exit" presetSubtype="0" fill="hold" grpId="4" nodeType="afterEffect">
                                  <p:stCondLst>
                                    <p:cond delay="0"/>
                                  </p:stCondLst>
                                  <p:childTnLst>
                                    <p:animEffect transition="out" filter="dissolve">
                                      <p:cBhvr>
                                        <p:cTn id="154" dur="500"/>
                                        <p:tgtEl>
                                          <p:spTgt spid="230"/>
                                        </p:tgtEl>
                                      </p:cBhvr>
                                    </p:animEffect>
                                    <p:set>
                                      <p:cBhvr>
                                        <p:cTn id="155"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61" grpId="0" animBg="1"/>
      <p:bldP spid="162" grpId="0" animBg="1"/>
      <p:bldP spid="163" grpId="0" animBg="1"/>
      <p:bldP spid="164" grpId="0" animBg="1"/>
      <p:bldP spid="165" grpId="0" animBg="1"/>
      <p:bldP spid="166" grpId="0" animBg="1"/>
      <p:bldP spid="171" grpId="0" animBg="1"/>
      <p:bldP spid="172" grpId="0" animBg="1"/>
      <p:bldP spid="173" grpId="0" animBg="1"/>
      <p:bldP spid="174" grpId="0" animBg="1"/>
      <p:bldP spid="175" grpId="0" animBg="1"/>
      <p:bldP spid="183" grpId="0"/>
      <p:bldP spid="184" grpId="0" animBg="1"/>
      <p:bldP spid="192" grpId="0" animBg="1"/>
      <p:bldP spid="193" grpId="0" animBg="1"/>
      <p:bldP spid="194" grpId="0" animBg="1"/>
      <p:bldP spid="195" grpId="0" animBg="1"/>
      <p:bldP spid="196" grpId="0" animBg="1"/>
      <p:bldP spid="211" grpId="0" animBg="1"/>
      <p:bldP spid="211" grpId="1" animBg="1"/>
      <p:bldP spid="211" grpId="2" animBg="1"/>
      <p:bldP spid="212" grpId="0" animBg="1"/>
      <p:bldP spid="213" grpId="0"/>
      <p:bldP spid="222" grpId="0" animBg="1"/>
      <p:bldP spid="223" grpId="0" animBg="1"/>
      <p:bldP spid="224" grpId="0" animBg="1"/>
      <p:bldP spid="225" grpId="0" animBg="1"/>
      <p:bldP spid="226" grpId="0"/>
      <p:bldP spid="227" grpId="0" animBg="1"/>
      <p:bldP spid="228" grpId="0" animBg="1"/>
      <p:bldP spid="229" grpId="0" animBg="1"/>
      <p:bldP spid="230" grpId="0" animBg="1"/>
      <p:bldP spid="230" grpId="1" animBg="1"/>
      <p:bldP spid="230" grpId="2" animBg="1"/>
      <p:bldP spid="230" grpId="3" animBg="1"/>
      <p:bldP spid="230" grpId="4" animBg="1"/>
      <p:bldP spid="230" grpId="5" animBg="1"/>
      <p:bldP spid="231" grpId="0" animBg="1"/>
      <p:bldP spid="232" grpId="0"/>
      <p:bldP spid="232" grpId="1"/>
      <p:bldP spid="232" grpId="2"/>
      <p:bldP spid="233" grpId="0"/>
      <p:bldP spid="233" grpId="1"/>
      <p:bldP spid="233" grpId="2"/>
      <p:bldP spid="234" grpId="0" animBg="1"/>
      <p:bldP spid="235" grpId="0" animBg="1"/>
      <p:bldP spid="236" grpId="0" animBg="1"/>
      <p:bldP spid="237" grpId="0"/>
      <p:bldP spid="23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Causes/costs of Congestion: Scenario 2</a:t>
            </a:r>
            <a:r>
              <a:rPr lang="en-US" sz="5400" dirty="0"/>
              <a:t> </a:t>
            </a:r>
            <a:endParaRPr lang="en-US" dirty="0"/>
          </a:p>
        </p:txBody>
      </p:sp>
      <p:sp>
        <p:nvSpPr>
          <p:cNvPr id="3" name="Content Placeholder 2"/>
          <p:cNvSpPr>
            <a:spLocks noGrp="1"/>
          </p:cNvSpPr>
          <p:nvPr>
            <p:ph idx="1"/>
          </p:nvPr>
        </p:nvSpPr>
        <p:spPr/>
        <p:txBody>
          <a:bodyPr/>
          <a:lstStyle/>
          <a:p>
            <a:r>
              <a:rPr lang="en-US" dirty="0"/>
              <a:t>Realistic: duplicate packets</a:t>
            </a:r>
          </a:p>
          <a:p>
            <a:r>
              <a:rPr lang="en-US" dirty="0"/>
              <a:t>Packets can be lost, dropped at router due to full buffers</a:t>
            </a:r>
          </a:p>
          <a:p>
            <a:r>
              <a:rPr lang="en-US" dirty="0"/>
              <a:t>Sender times out prematurely, sending two copies, both of which are delivered</a:t>
            </a:r>
          </a:p>
          <a:p>
            <a:endParaRPr lang="en-US" dirty="0"/>
          </a:p>
        </p:txBody>
      </p:sp>
      <p:sp>
        <p:nvSpPr>
          <p:cNvPr id="161" name="Freeform 273"/>
          <p:cNvSpPr>
            <a:spLocks/>
          </p:cNvSpPr>
          <p:nvPr/>
        </p:nvSpPr>
        <p:spPr bwMode="auto">
          <a:xfrm flipH="1">
            <a:off x="4192588" y="3403601"/>
            <a:ext cx="250825" cy="1201737"/>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162" name="Group 357"/>
          <p:cNvGrpSpPr>
            <a:grpSpLocks/>
          </p:cNvGrpSpPr>
          <p:nvPr/>
        </p:nvGrpSpPr>
        <p:grpSpPr bwMode="auto">
          <a:xfrm>
            <a:off x="3797300" y="4364038"/>
            <a:ext cx="525462" cy="434975"/>
            <a:chOff x="-44" y="1473"/>
            <a:chExt cx="981" cy="1105"/>
          </a:xfrm>
        </p:grpSpPr>
        <p:pic>
          <p:nvPicPr>
            <p:cNvPr id="163" name="Picture 358"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Freeform 35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65" name="Oval 3"/>
          <p:cNvSpPr>
            <a:spLocks noChangeArrowheads="1"/>
          </p:cNvSpPr>
          <p:nvPr/>
        </p:nvSpPr>
        <p:spPr bwMode="auto">
          <a:xfrm>
            <a:off x="5876926" y="5286375"/>
            <a:ext cx="1304925" cy="303212"/>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166" name="Line 4"/>
          <p:cNvSpPr>
            <a:spLocks noChangeShapeType="1"/>
          </p:cNvSpPr>
          <p:nvPr/>
        </p:nvSpPr>
        <p:spPr bwMode="auto">
          <a:xfrm>
            <a:off x="5876925" y="5262563"/>
            <a:ext cx="0" cy="1873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7" name="Line 5"/>
          <p:cNvSpPr>
            <a:spLocks noChangeShapeType="1"/>
          </p:cNvSpPr>
          <p:nvPr/>
        </p:nvSpPr>
        <p:spPr bwMode="auto">
          <a:xfrm>
            <a:off x="7181850" y="5262563"/>
            <a:ext cx="0" cy="18732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68" name="Rectangle 6"/>
          <p:cNvSpPr>
            <a:spLocks noChangeArrowheads="1"/>
          </p:cNvSpPr>
          <p:nvPr/>
        </p:nvSpPr>
        <p:spPr bwMode="auto">
          <a:xfrm>
            <a:off x="5876925" y="5262562"/>
            <a:ext cx="309562"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69" name="Rectangle 7"/>
          <p:cNvSpPr>
            <a:spLocks noChangeArrowheads="1"/>
          </p:cNvSpPr>
          <p:nvPr/>
        </p:nvSpPr>
        <p:spPr bwMode="auto">
          <a:xfrm>
            <a:off x="6786562" y="5249862"/>
            <a:ext cx="395288" cy="184150"/>
          </a:xfrm>
          <a:prstGeom prst="rect">
            <a:avLst/>
          </a:prstGeom>
          <a:solidFill>
            <a:srgbClr val="80808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FontTx/>
              <a:buNone/>
            </a:pPr>
            <a:endParaRPr lang="en-US" altLang="en-US" sz="2000">
              <a:solidFill>
                <a:srgbClr val="000000"/>
              </a:solidFill>
              <a:latin typeface="Comic Sans MS" charset="0"/>
            </a:endParaRPr>
          </a:p>
        </p:txBody>
      </p:sp>
      <p:sp>
        <p:nvSpPr>
          <p:cNvPr id="170" name="Oval 8"/>
          <p:cNvSpPr>
            <a:spLocks noChangeArrowheads="1"/>
          </p:cNvSpPr>
          <p:nvPr/>
        </p:nvSpPr>
        <p:spPr bwMode="auto">
          <a:xfrm>
            <a:off x="5872163" y="5064126"/>
            <a:ext cx="1306513" cy="352425"/>
          </a:xfrm>
          <a:prstGeom prst="ellipse">
            <a:avLst/>
          </a:prstGeom>
          <a:solidFill>
            <a:srgbClr val="808080"/>
          </a:solidFill>
          <a:ln w="12700">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171" name="Group 9"/>
          <p:cNvGrpSpPr>
            <a:grpSpLocks/>
          </p:cNvGrpSpPr>
          <p:nvPr/>
        </p:nvGrpSpPr>
        <p:grpSpPr bwMode="auto">
          <a:xfrm>
            <a:off x="6178550" y="5121276"/>
            <a:ext cx="647700" cy="206375"/>
            <a:chOff x="2848" y="848"/>
            <a:chExt cx="140" cy="98"/>
          </a:xfrm>
        </p:grpSpPr>
        <p:sp>
          <p:nvSpPr>
            <p:cNvPr id="172" name="Line 10"/>
            <p:cNvSpPr>
              <a:spLocks noChangeShapeType="1"/>
            </p:cNvSpPr>
            <p:nvPr/>
          </p:nvSpPr>
          <p:spPr bwMode="auto">
            <a:xfrm flipV="1">
              <a:off x="2848" y="848"/>
              <a:ext cx="50" cy="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3" name="Line 11"/>
            <p:cNvSpPr>
              <a:spLocks noChangeShapeType="1"/>
            </p:cNvSpPr>
            <p:nvPr/>
          </p:nvSpPr>
          <p:spPr bwMode="auto">
            <a:xfrm>
              <a:off x="2944" y="946"/>
              <a:ext cx="44"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4" name="Line 12"/>
            <p:cNvSpPr>
              <a:spLocks noChangeShapeType="1"/>
            </p:cNvSpPr>
            <p:nvPr/>
          </p:nvSpPr>
          <p:spPr bwMode="auto">
            <a:xfrm>
              <a:off x="2894" y="850"/>
              <a:ext cx="52" cy="96"/>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
        <p:nvSpPr>
          <p:cNvPr id="175" name="Line 13"/>
          <p:cNvSpPr>
            <a:spLocks noChangeShapeType="1"/>
          </p:cNvSpPr>
          <p:nvPr/>
        </p:nvSpPr>
        <p:spPr bwMode="auto">
          <a:xfrm>
            <a:off x="6178551" y="5319713"/>
            <a:ext cx="231775" cy="47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6" name="Line 14"/>
          <p:cNvSpPr>
            <a:spLocks noChangeShapeType="1"/>
          </p:cNvSpPr>
          <p:nvPr/>
        </p:nvSpPr>
        <p:spPr bwMode="auto">
          <a:xfrm flipV="1">
            <a:off x="6623050" y="5119687"/>
            <a:ext cx="203200" cy="0"/>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7" name="Line 15"/>
          <p:cNvSpPr>
            <a:spLocks noChangeShapeType="1"/>
          </p:cNvSpPr>
          <p:nvPr/>
        </p:nvSpPr>
        <p:spPr bwMode="auto">
          <a:xfrm flipV="1">
            <a:off x="6391275" y="5119688"/>
            <a:ext cx="241300" cy="200025"/>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178" name="Line 16"/>
          <p:cNvSpPr>
            <a:spLocks noChangeShapeType="1"/>
          </p:cNvSpPr>
          <p:nvPr/>
        </p:nvSpPr>
        <p:spPr bwMode="auto">
          <a:xfrm flipH="1">
            <a:off x="450532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79" name="Line 17"/>
          <p:cNvSpPr>
            <a:spLocks noChangeShapeType="1"/>
          </p:cNvSpPr>
          <p:nvPr/>
        </p:nvSpPr>
        <p:spPr bwMode="auto">
          <a:xfrm flipH="1">
            <a:off x="5102225" y="4816476"/>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80" name="Group 58"/>
          <p:cNvGrpSpPr>
            <a:grpSpLocks/>
          </p:cNvGrpSpPr>
          <p:nvPr/>
        </p:nvGrpSpPr>
        <p:grpSpPr bwMode="auto">
          <a:xfrm>
            <a:off x="4432300" y="3502025"/>
            <a:ext cx="798512" cy="1166812"/>
            <a:chOff x="12762" y="10336"/>
            <a:chExt cx="1027" cy="1700"/>
          </a:xfrm>
        </p:grpSpPr>
        <p:sp>
          <p:nvSpPr>
            <p:cNvPr id="181" name="Rectangle 5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2" name="Rectangle 6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83" name="Line 6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4" name="Line 6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5" name="Line 6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86" name="Line 6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87" name="Text Box 65"/>
          <p:cNvSpPr txBox="1">
            <a:spLocks noChangeArrowheads="1"/>
          </p:cNvSpPr>
          <p:nvPr/>
        </p:nvSpPr>
        <p:spPr bwMode="auto">
          <a:xfrm>
            <a:off x="4379912" y="4643437"/>
            <a:ext cx="8524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A</a:t>
            </a:r>
            <a:endParaRPr lang="en-US" altLang="en-US" sz="1600">
              <a:solidFill>
                <a:srgbClr val="000000"/>
              </a:solidFill>
              <a:latin typeface="Comic Sans MS" charset="0"/>
            </a:endParaRPr>
          </a:p>
        </p:txBody>
      </p:sp>
      <p:sp>
        <p:nvSpPr>
          <p:cNvPr id="188" name="Text Box 66"/>
          <p:cNvSpPr txBox="1">
            <a:spLocks noChangeArrowheads="1"/>
          </p:cNvSpPr>
          <p:nvPr/>
        </p:nvSpPr>
        <p:spPr bwMode="auto">
          <a:xfrm>
            <a:off x="5449887" y="3387726"/>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189" name="Line 67"/>
          <p:cNvSpPr>
            <a:spLocks noChangeShapeType="1"/>
          </p:cNvSpPr>
          <p:nvPr/>
        </p:nvSpPr>
        <p:spPr bwMode="auto">
          <a:xfrm flipH="1">
            <a:off x="3967163" y="5921376"/>
            <a:ext cx="53816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190" name="Group 108"/>
          <p:cNvGrpSpPr>
            <a:grpSpLocks/>
          </p:cNvGrpSpPr>
          <p:nvPr/>
        </p:nvGrpSpPr>
        <p:grpSpPr bwMode="auto">
          <a:xfrm>
            <a:off x="3379788" y="4656138"/>
            <a:ext cx="798513" cy="1166813"/>
            <a:chOff x="12762" y="10336"/>
            <a:chExt cx="1027" cy="1700"/>
          </a:xfrm>
        </p:grpSpPr>
        <p:sp>
          <p:nvSpPr>
            <p:cNvPr id="191" name="Rectangle 1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2" name="Rectangle 1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193" name="Line 1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4" name="Line 1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5" name="Line 1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6" name="Line 1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197" name="Line 116"/>
          <p:cNvSpPr>
            <a:spLocks noChangeShapeType="1"/>
          </p:cNvSpPr>
          <p:nvPr/>
        </p:nvSpPr>
        <p:spPr bwMode="auto">
          <a:xfrm flipH="1">
            <a:off x="5102225" y="5332412"/>
            <a:ext cx="749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8" name="Line 117"/>
          <p:cNvSpPr>
            <a:spLocks noChangeShapeType="1"/>
          </p:cNvSpPr>
          <p:nvPr/>
        </p:nvSpPr>
        <p:spPr bwMode="auto">
          <a:xfrm flipH="1">
            <a:off x="7091363" y="5332412"/>
            <a:ext cx="747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199" name="Line 118"/>
          <p:cNvSpPr>
            <a:spLocks noChangeShapeType="1"/>
          </p:cNvSpPr>
          <p:nvPr/>
        </p:nvSpPr>
        <p:spPr bwMode="auto">
          <a:xfrm flipH="1">
            <a:off x="7242175" y="4816475"/>
            <a:ext cx="1135062" cy="1117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0" name="Line 119"/>
          <p:cNvSpPr>
            <a:spLocks noChangeShapeType="1"/>
          </p:cNvSpPr>
          <p:nvPr/>
        </p:nvSpPr>
        <p:spPr bwMode="auto">
          <a:xfrm flipH="1">
            <a:off x="7231063" y="5934075"/>
            <a:ext cx="6778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1" name="Line 120"/>
          <p:cNvSpPr>
            <a:spLocks noChangeShapeType="1"/>
          </p:cNvSpPr>
          <p:nvPr/>
        </p:nvSpPr>
        <p:spPr bwMode="auto">
          <a:xfrm flipH="1">
            <a:off x="8340725" y="4829175"/>
            <a:ext cx="539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nvGrpSpPr>
          <p:cNvPr id="202" name="Group 161"/>
          <p:cNvGrpSpPr>
            <a:grpSpLocks/>
          </p:cNvGrpSpPr>
          <p:nvPr/>
        </p:nvGrpSpPr>
        <p:grpSpPr bwMode="auto">
          <a:xfrm>
            <a:off x="8724900" y="3636963"/>
            <a:ext cx="798512" cy="1166813"/>
            <a:chOff x="12762" y="10336"/>
            <a:chExt cx="1027" cy="1700"/>
          </a:xfrm>
        </p:grpSpPr>
        <p:sp>
          <p:nvSpPr>
            <p:cNvPr id="203" name="Rectangle 162"/>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4" name="Rectangle 163"/>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05" name="Line 164"/>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6" name="Line 165"/>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7" name="Line 166"/>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08" name="Line 167"/>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grpSp>
        <p:nvGrpSpPr>
          <p:cNvPr id="209" name="Group 208"/>
          <p:cNvGrpSpPr>
            <a:grpSpLocks/>
          </p:cNvGrpSpPr>
          <p:nvPr/>
        </p:nvGrpSpPr>
        <p:grpSpPr bwMode="auto">
          <a:xfrm>
            <a:off x="8256588" y="4949825"/>
            <a:ext cx="798513" cy="1168400"/>
            <a:chOff x="12762" y="10336"/>
            <a:chExt cx="1027" cy="1700"/>
          </a:xfrm>
        </p:grpSpPr>
        <p:sp>
          <p:nvSpPr>
            <p:cNvPr id="210" name="Rectangle 209"/>
            <p:cNvSpPr>
              <a:spLocks noChangeArrowheads="1"/>
            </p:cNvSpPr>
            <p:nvPr/>
          </p:nvSpPr>
          <p:spPr bwMode="auto">
            <a:xfrm>
              <a:off x="12824" y="10394"/>
              <a:ext cx="965" cy="1642"/>
            </a:xfrm>
            <a:prstGeom prst="rect">
              <a:avLst/>
            </a:prstGeom>
            <a:solidFill>
              <a:srgbClr val="969696"/>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1" name="Rectangle 210"/>
            <p:cNvSpPr>
              <a:spLocks noChangeArrowheads="1"/>
            </p:cNvSpPr>
            <p:nvPr/>
          </p:nvSpPr>
          <p:spPr bwMode="auto">
            <a:xfrm>
              <a:off x="12766" y="10336"/>
              <a:ext cx="965" cy="1642"/>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2" name="Line 211"/>
            <p:cNvSpPr>
              <a:spLocks noChangeShapeType="1"/>
            </p:cNvSpPr>
            <p:nvPr/>
          </p:nvSpPr>
          <p:spPr bwMode="auto">
            <a:xfrm>
              <a:off x="12766" y="10682"/>
              <a:ext cx="965"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3" name="Line 212"/>
            <p:cNvSpPr>
              <a:spLocks noChangeShapeType="1"/>
            </p:cNvSpPr>
            <p:nvPr/>
          </p:nvSpPr>
          <p:spPr bwMode="auto">
            <a:xfrm>
              <a:off x="12780" y="11042"/>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4" name="Line 213"/>
            <p:cNvSpPr>
              <a:spLocks noChangeShapeType="1"/>
            </p:cNvSpPr>
            <p:nvPr/>
          </p:nvSpPr>
          <p:spPr bwMode="auto">
            <a:xfrm>
              <a:off x="12764" y="11374"/>
              <a:ext cx="9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15" name="Line 214"/>
            <p:cNvSpPr>
              <a:spLocks noChangeShapeType="1"/>
            </p:cNvSpPr>
            <p:nvPr/>
          </p:nvSpPr>
          <p:spPr bwMode="auto">
            <a:xfrm>
              <a:off x="12762" y="11675"/>
              <a:ext cx="967"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16" name="Oval 215"/>
          <p:cNvSpPr>
            <a:spLocks noChangeArrowheads="1"/>
          </p:cNvSpPr>
          <p:nvPr/>
        </p:nvSpPr>
        <p:spPr bwMode="auto">
          <a:xfrm>
            <a:off x="4845050" y="3576637"/>
            <a:ext cx="112712" cy="115888"/>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7" name="Oval 216"/>
          <p:cNvSpPr>
            <a:spLocks noChangeArrowheads="1"/>
          </p:cNvSpPr>
          <p:nvPr/>
        </p:nvSpPr>
        <p:spPr bwMode="auto">
          <a:xfrm>
            <a:off x="3686175" y="4705351"/>
            <a:ext cx="114300" cy="117475"/>
          </a:xfrm>
          <a:prstGeom prst="ellipse">
            <a:avLst/>
          </a:prstGeom>
          <a:solidFill>
            <a:srgbClr val="808080"/>
          </a:solidFill>
          <a:ln w="9525">
            <a:solidFill>
              <a:srgbClr val="80808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18" name="Text Box 217"/>
          <p:cNvSpPr txBox="1">
            <a:spLocks noChangeArrowheads="1"/>
          </p:cNvSpPr>
          <p:nvPr/>
        </p:nvSpPr>
        <p:spPr bwMode="auto">
          <a:xfrm>
            <a:off x="9664700" y="3589338"/>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baseline="-25000">
                <a:solidFill>
                  <a:srgbClr val="FF0000"/>
                </a:solidFill>
                <a:latin typeface="Arial" charset="0"/>
              </a:rPr>
              <a:t>out</a:t>
            </a:r>
            <a:endParaRPr lang="en-US" altLang="en-US" sz="2000">
              <a:solidFill>
                <a:srgbClr val="000000"/>
              </a:solidFill>
              <a:latin typeface="Comic Sans MS" charset="0"/>
            </a:endParaRPr>
          </a:p>
        </p:txBody>
      </p:sp>
      <p:grpSp>
        <p:nvGrpSpPr>
          <p:cNvPr id="219" name="Group 218"/>
          <p:cNvGrpSpPr>
            <a:grpSpLocks/>
          </p:cNvGrpSpPr>
          <p:nvPr/>
        </p:nvGrpSpPr>
        <p:grpSpPr bwMode="auto">
          <a:xfrm>
            <a:off x="6669088" y="5172076"/>
            <a:ext cx="385763" cy="319087"/>
            <a:chOff x="11283" y="10423"/>
            <a:chExt cx="475" cy="374"/>
          </a:xfrm>
        </p:grpSpPr>
        <p:sp>
          <p:nvSpPr>
            <p:cNvPr id="220" name="Rectangle 219"/>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21" name="Line 220"/>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2" name="Line 221"/>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3" name="Line 222"/>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4" name="Line 223"/>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5" name="Line 224"/>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6" name="Line 225"/>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grpSp>
      <p:sp>
        <p:nvSpPr>
          <p:cNvPr id="227" name="Line 226"/>
          <p:cNvSpPr>
            <a:spLocks noChangeShapeType="1"/>
          </p:cNvSpPr>
          <p:nvPr/>
        </p:nvSpPr>
        <p:spPr bwMode="auto">
          <a:xfrm>
            <a:off x="6926263" y="3956050"/>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8" name="Freeform 227"/>
          <p:cNvSpPr>
            <a:spLocks/>
          </p:cNvSpPr>
          <p:nvPr/>
        </p:nvSpPr>
        <p:spPr bwMode="auto">
          <a:xfrm>
            <a:off x="3744913" y="4803776"/>
            <a:ext cx="4854575" cy="1228725"/>
          </a:xfrm>
          <a:custGeom>
            <a:avLst/>
            <a:gdLst>
              <a:gd name="T0" fmla="*/ 0 w 6225"/>
              <a:gd name="T1" fmla="*/ 0 h 1501"/>
              <a:gd name="T2" fmla="*/ 0 w 6225"/>
              <a:gd name="T3" fmla="*/ 2147483646 h 1501"/>
              <a:gd name="T4" fmla="*/ 2147483646 w 6225"/>
              <a:gd name="T5" fmla="*/ 2147483646 h 1501"/>
              <a:gd name="T6" fmla="*/ 2147483646 w 6225"/>
              <a:gd name="T7" fmla="*/ 2147483646 h 1501"/>
              <a:gd name="T8" fmla="*/ 2147483646 w 6225"/>
              <a:gd name="T9" fmla="*/ 2147483646 h 1501"/>
              <a:gd name="T10" fmla="*/ 2147483646 w 6225"/>
              <a:gd name="T11" fmla="*/ 2147483646 h 1501"/>
              <a:gd name="T12" fmla="*/ 2147483646 w 6225"/>
              <a:gd name="T13" fmla="*/ 2147483646 h 1501"/>
              <a:gd name="T14" fmla="*/ 2147483646 w 6225"/>
              <a:gd name="T15" fmla="*/ 2147483646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80808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29" name="Freeform 228"/>
          <p:cNvSpPr>
            <a:spLocks/>
          </p:cNvSpPr>
          <p:nvPr/>
        </p:nvSpPr>
        <p:spPr bwMode="auto">
          <a:xfrm>
            <a:off x="4903787" y="3636962"/>
            <a:ext cx="4210050" cy="1646238"/>
          </a:xfrm>
          <a:custGeom>
            <a:avLst/>
            <a:gdLst>
              <a:gd name="T0" fmla="*/ 0 w 5400"/>
              <a:gd name="T1" fmla="*/ 0 h 2010"/>
              <a:gd name="T2" fmla="*/ 0 w 5400"/>
              <a:gd name="T3" fmla="*/ 2147483646 h 2010"/>
              <a:gd name="T4" fmla="*/ 2147483646 w 5400"/>
              <a:gd name="T5" fmla="*/ 2147483646 h 2010"/>
              <a:gd name="T6" fmla="*/ 2147483646 w 5400"/>
              <a:gd name="T7" fmla="*/ 2147483646 h 2010"/>
              <a:gd name="T8" fmla="*/ 2147483646 w 5400"/>
              <a:gd name="T9" fmla="*/ 2147483646 h 2010"/>
              <a:gd name="T10" fmla="*/ 2147483646 w 5400"/>
              <a:gd name="T11" fmla="*/ 2147483646 h 2010"/>
              <a:gd name="T12" fmla="*/ 2147483646 w 5400"/>
              <a:gd name="T13" fmla="*/ 2147483646 h 2010"/>
              <a:gd name="T14" fmla="*/ 2147483646 w 5400"/>
              <a:gd name="T15" fmla="*/ 2147483646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600">
              <a:solidFill>
                <a:srgbClr val="000000"/>
              </a:solidFill>
              <a:latin typeface="Tahoma" charset="0"/>
              <a:ea typeface="ＭＳ Ｐゴシック" charset="-128"/>
            </a:endParaRPr>
          </a:p>
        </p:txBody>
      </p:sp>
      <p:sp>
        <p:nvSpPr>
          <p:cNvPr id="230" name="Oval 229"/>
          <p:cNvSpPr>
            <a:spLocks noChangeArrowheads="1"/>
          </p:cNvSpPr>
          <p:nvPr/>
        </p:nvSpPr>
        <p:spPr bwMode="auto">
          <a:xfrm>
            <a:off x="4845050" y="3810001"/>
            <a:ext cx="112712" cy="115887"/>
          </a:xfrm>
          <a:prstGeom prst="ellipse">
            <a:avLst/>
          </a:prstGeom>
          <a:solidFill>
            <a:srgbClr val="FF0000"/>
          </a:solidFill>
          <a:ln w="9525">
            <a:solidFill>
              <a:srgbClr val="FF0000"/>
            </a:solidFill>
            <a:round/>
            <a:headEnd/>
            <a:tailEnd/>
          </a:ln>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sp>
        <p:nvSpPr>
          <p:cNvPr id="231" name="Text Box 230"/>
          <p:cNvSpPr txBox="1">
            <a:spLocks noChangeArrowheads="1"/>
          </p:cNvSpPr>
          <p:nvPr/>
        </p:nvSpPr>
        <p:spPr bwMode="auto">
          <a:xfrm>
            <a:off x="5443537" y="3716337"/>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2000">
                <a:solidFill>
                  <a:srgbClr val="FF0000"/>
                </a:solidFill>
                <a:latin typeface="Symbol" charset="2"/>
              </a:rPr>
              <a:t>l</a:t>
            </a:r>
            <a:r>
              <a:rPr lang="en-US" altLang="en-US" sz="2000">
                <a:solidFill>
                  <a:srgbClr val="FF0000"/>
                </a:solidFill>
                <a:latin typeface="Arial" charset="0"/>
              </a:rPr>
              <a:t>'</a:t>
            </a:r>
            <a:r>
              <a:rPr lang="en-US" altLang="en-US" sz="2000" baseline="-25000">
                <a:solidFill>
                  <a:srgbClr val="FF0000"/>
                </a:solidFill>
                <a:latin typeface="Arial" charset="0"/>
              </a:rPr>
              <a:t>in</a:t>
            </a:r>
            <a:endParaRPr lang="en-US" altLang="en-US" sz="1600">
              <a:solidFill>
                <a:srgbClr val="000000"/>
              </a:solidFill>
              <a:latin typeface="Comic Sans MS" charset="0"/>
            </a:endParaRPr>
          </a:p>
        </p:txBody>
      </p:sp>
      <p:sp>
        <p:nvSpPr>
          <p:cNvPr id="232" name="Line 231"/>
          <p:cNvSpPr>
            <a:spLocks noChangeShapeType="1"/>
          </p:cNvSpPr>
          <p:nvPr/>
        </p:nvSpPr>
        <p:spPr bwMode="auto">
          <a:xfrm>
            <a:off x="4991100" y="3876675"/>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3" name="Line 232"/>
          <p:cNvSpPr>
            <a:spLocks noChangeShapeType="1"/>
          </p:cNvSpPr>
          <p:nvPr/>
        </p:nvSpPr>
        <p:spPr bwMode="auto">
          <a:xfrm>
            <a:off x="4986337" y="36433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4" name="Line 233"/>
          <p:cNvSpPr>
            <a:spLocks noChangeShapeType="1"/>
          </p:cNvSpPr>
          <p:nvPr/>
        </p:nvSpPr>
        <p:spPr bwMode="auto">
          <a:xfrm>
            <a:off x="9197975" y="3795712"/>
            <a:ext cx="51435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35" name="Rectangle 234"/>
          <p:cNvSpPr>
            <a:spLocks noChangeArrowheads="1"/>
          </p:cNvSpPr>
          <p:nvPr/>
        </p:nvSpPr>
        <p:spPr bwMode="auto">
          <a:xfrm>
            <a:off x="4792663" y="3551238"/>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6" name="Rectangle 235"/>
          <p:cNvSpPr>
            <a:spLocks noChangeArrowheads="1"/>
          </p:cNvSpPr>
          <p:nvPr/>
        </p:nvSpPr>
        <p:spPr bwMode="auto">
          <a:xfrm>
            <a:off x="4462463" y="3784601"/>
            <a:ext cx="244475" cy="155575"/>
          </a:xfrm>
          <a:prstGeom prst="rect">
            <a:avLst/>
          </a:prstGeom>
          <a:solidFill>
            <a:srgbClr val="00CC99"/>
          </a:solidFill>
          <a:ln w="952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37" name="Text Box 236"/>
          <p:cNvSpPr txBox="1">
            <a:spLocks noChangeArrowheads="1"/>
          </p:cNvSpPr>
          <p:nvPr/>
        </p:nvSpPr>
        <p:spPr bwMode="auto">
          <a:xfrm>
            <a:off x="3838576" y="3675062"/>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a:solidFill>
                  <a:srgbClr val="006600"/>
                </a:solidFill>
                <a:latin typeface="Arial" charset="0"/>
              </a:rPr>
              <a:t>copy</a:t>
            </a:r>
          </a:p>
        </p:txBody>
      </p:sp>
      <p:sp>
        <p:nvSpPr>
          <p:cNvPr id="238" name="Text Box 237"/>
          <p:cNvSpPr txBox="1">
            <a:spLocks noChangeArrowheads="1"/>
          </p:cNvSpPr>
          <p:nvPr/>
        </p:nvSpPr>
        <p:spPr bwMode="auto">
          <a:xfrm>
            <a:off x="5805488" y="4743450"/>
            <a:ext cx="1768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r>
              <a:rPr lang="en-US" altLang="en-US" sz="1600" i="1">
                <a:solidFill>
                  <a:srgbClr val="006600"/>
                </a:solidFill>
                <a:latin typeface="Arial" charset="0"/>
              </a:rPr>
              <a:t>free buffer space!</a:t>
            </a:r>
          </a:p>
        </p:txBody>
      </p:sp>
      <p:grpSp>
        <p:nvGrpSpPr>
          <p:cNvPr id="239" name="Group 240"/>
          <p:cNvGrpSpPr>
            <a:grpSpLocks/>
          </p:cNvGrpSpPr>
          <p:nvPr/>
        </p:nvGrpSpPr>
        <p:grpSpPr bwMode="auto">
          <a:xfrm>
            <a:off x="3457576" y="3238500"/>
            <a:ext cx="947737" cy="869950"/>
            <a:chOff x="3283" y="2142"/>
            <a:chExt cx="597" cy="548"/>
          </a:xfrm>
        </p:grpSpPr>
        <p:grpSp>
          <p:nvGrpSpPr>
            <p:cNvPr id="240" name="Group 241"/>
            <p:cNvGrpSpPr>
              <a:grpSpLocks/>
            </p:cNvGrpSpPr>
            <p:nvPr/>
          </p:nvGrpSpPr>
          <p:grpSpPr bwMode="auto">
            <a:xfrm>
              <a:off x="3283" y="2387"/>
              <a:ext cx="597" cy="303"/>
              <a:chOff x="990" y="4570"/>
              <a:chExt cx="597" cy="380"/>
            </a:xfrm>
          </p:grpSpPr>
          <p:pic>
            <p:nvPicPr>
              <p:cNvPr id="243" name="Picture 24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0" y="4570"/>
                <a:ext cx="59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Rectangle 243"/>
              <p:cNvSpPr>
                <a:spLocks noChangeArrowheads="1"/>
              </p:cNvSpPr>
              <p:nvPr/>
            </p:nvSpPr>
            <p:spPr bwMode="auto">
              <a:xfrm>
                <a:off x="1124" y="4679"/>
                <a:ext cx="360" cy="1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FontTx/>
                  <a:buNone/>
                </a:pPr>
                <a:endParaRPr lang="en-US" altLang="en-US" sz="1600">
                  <a:solidFill>
                    <a:srgbClr val="000000"/>
                  </a:solidFill>
                  <a:latin typeface="Tahoma" charset="0"/>
                </a:endParaRPr>
              </a:p>
            </p:txBody>
          </p:sp>
        </p:grpSp>
        <p:sp>
          <p:nvSpPr>
            <p:cNvPr id="241" name="Text Box 244"/>
            <p:cNvSpPr txBox="1">
              <a:spLocks noChangeArrowheads="1"/>
            </p:cNvSpPr>
            <p:nvPr/>
          </p:nvSpPr>
          <p:spPr bwMode="auto">
            <a:xfrm>
              <a:off x="3343" y="2461"/>
              <a:ext cx="47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80000"/>
                </a:lnSpc>
                <a:spcBef>
                  <a:spcPct val="0"/>
                </a:spcBef>
                <a:spcAft>
                  <a:spcPct val="0"/>
                </a:spcAft>
                <a:buClrTx/>
                <a:buSzTx/>
                <a:buFontTx/>
                <a:buNone/>
              </a:pPr>
              <a:r>
                <a:rPr lang="en-US" altLang="en-US" sz="1200" b="1" i="1" dirty="0">
                  <a:solidFill>
                    <a:srgbClr val="3333CC"/>
                  </a:solidFill>
                  <a:latin typeface="Comic Sans MS" charset="0"/>
                </a:rPr>
                <a:t>timeout</a:t>
              </a:r>
            </a:p>
          </p:txBody>
        </p:sp>
        <p:pic>
          <p:nvPicPr>
            <p:cNvPr id="242" name="Picture 24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3419" y="2142"/>
              <a:ext cx="26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 name="Freeform 264"/>
          <p:cNvSpPr>
            <a:spLocks/>
          </p:cNvSpPr>
          <p:nvPr/>
        </p:nvSpPr>
        <p:spPr bwMode="auto">
          <a:xfrm>
            <a:off x="9018588" y="4919662"/>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6" name="Freeform 267"/>
          <p:cNvSpPr>
            <a:spLocks/>
          </p:cNvSpPr>
          <p:nvPr/>
        </p:nvSpPr>
        <p:spPr bwMode="auto">
          <a:xfrm>
            <a:off x="9498013" y="3614737"/>
            <a:ext cx="250825" cy="1212850"/>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7" name="Freeform 270"/>
          <p:cNvSpPr>
            <a:spLocks/>
          </p:cNvSpPr>
          <p:nvPr/>
        </p:nvSpPr>
        <p:spPr bwMode="auto">
          <a:xfrm flipH="1">
            <a:off x="3148013" y="4605337"/>
            <a:ext cx="250825" cy="1201738"/>
          </a:xfrm>
          <a:custGeom>
            <a:avLst/>
            <a:gdLst>
              <a:gd name="T0" fmla="*/ 2147483646 w 366"/>
              <a:gd name="T1" fmla="*/ 2147483646 h 1284"/>
              <a:gd name="T2" fmla="*/ 2147483646 w 366"/>
              <a:gd name="T3" fmla="*/ 0 h 1284"/>
              <a:gd name="T4" fmla="*/ 0 w 366"/>
              <a:gd name="T5" fmla="*/ 2147483646 h 1284"/>
              <a:gd name="T6" fmla="*/ 2147483646 w 366"/>
              <a:gd name="T7" fmla="*/ 2147483646 h 1284"/>
              <a:gd name="T8" fmla="*/ 2147483646 w 366"/>
              <a:gd name="T9" fmla="*/ 2147483646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48" name="Text Box 275"/>
          <p:cNvSpPr txBox="1">
            <a:spLocks noChangeArrowheads="1"/>
          </p:cNvSpPr>
          <p:nvPr/>
        </p:nvSpPr>
        <p:spPr bwMode="auto">
          <a:xfrm>
            <a:off x="3249612" y="6011862"/>
            <a:ext cx="87788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fontAlgn="base">
              <a:lnSpc>
                <a:spcPct val="100000"/>
              </a:lnSpc>
              <a:spcBef>
                <a:spcPct val="0"/>
              </a:spcBef>
              <a:spcAft>
                <a:spcPct val="0"/>
              </a:spcAft>
              <a:buClrTx/>
              <a:buSzTx/>
              <a:buFontTx/>
              <a:buNone/>
            </a:pPr>
            <a:r>
              <a:rPr lang="en-US" altLang="en-US" sz="1600">
                <a:solidFill>
                  <a:srgbClr val="000000"/>
                </a:solidFill>
                <a:latin typeface="Arial" charset="0"/>
              </a:rPr>
              <a:t>Host B</a:t>
            </a:r>
            <a:endParaRPr lang="en-US" altLang="en-US" sz="1600">
              <a:solidFill>
                <a:srgbClr val="000000"/>
              </a:solidFill>
              <a:latin typeface="Comic Sans MS" charset="0"/>
            </a:endParaRPr>
          </a:p>
        </p:txBody>
      </p:sp>
      <p:grpSp>
        <p:nvGrpSpPr>
          <p:cNvPr id="249" name="Group 288"/>
          <p:cNvGrpSpPr>
            <a:grpSpLocks/>
          </p:cNvGrpSpPr>
          <p:nvPr/>
        </p:nvGrpSpPr>
        <p:grpSpPr bwMode="auto">
          <a:xfrm>
            <a:off x="9634538" y="4502151"/>
            <a:ext cx="231775" cy="441325"/>
            <a:chOff x="4140" y="429"/>
            <a:chExt cx="1425" cy="2396"/>
          </a:xfrm>
        </p:grpSpPr>
        <p:sp>
          <p:nvSpPr>
            <p:cNvPr id="250" name="Freeform 28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1" name="Rectangle 290"/>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2" name="Freeform 29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3" name="Freeform 29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54" name="Rectangle 293"/>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5" name="Group 294"/>
            <p:cNvGrpSpPr>
              <a:grpSpLocks/>
            </p:cNvGrpSpPr>
            <p:nvPr/>
          </p:nvGrpSpPr>
          <p:grpSpPr bwMode="auto">
            <a:xfrm>
              <a:off x="4749" y="668"/>
              <a:ext cx="581" cy="145"/>
              <a:chOff x="614" y="2568"/>
              <a:chExt cx="725" cy="139"/>
            </a:xfrm>
          </p:grpSpPr>
          <p:sp>
            <p:nvSpPr>
              <p:cNvPr id="280" name="AutoShape 295"/>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1" name="AutoShape 296"/>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6" name="Rectangle 297"/>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57" name="Group 298"/>
            <p:cNvGrpSpPr>
              <a:grpSpLocks/>
            </p:cNvGrpSpPr>
            <p:nvPr/>
          </p:nvGrpSpPr>
          <p:grpSpPr bwMode="auto">
            <a:xfrm>
              <a:off x="4747" y="994"/>
              <a:ext cx="581" cy="134"/>
              <a:chOff x="614" y="2568"/>
              <a:chExt cx="725" cy="139"/>
            </a:xfrm>
          </p:grpSpPr>
          <p:sp>
            <p:nvSpPr>
              <p:cNvPr id="278" name="AutoShape 299"/>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9" name="AutoShape 300"/>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58" name="Rectangle 301"/>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59" name="Rectangle 302"/>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60" name="Group 303"/>
            <p:cNvGrpSpPr>
              <a:grpSpLocks/>
            </p:cNvGrpSpPr>
            <p:nvPr/>
          </p:nvGrpSpPr>
          <p:grpSpPr bwMode="auto">
            <a:xfrm>
              <a:off x="4735" y="1627"/>
              <a:ext cx="582" cy="151"/>
              <a:chOff x="614" y="2568"/>
              <a:chExt cx="725" cy="139"/>
            </a:xfrm>
          </p:grpSpPr>
          <p:sp>
            <p:nvSpPr>
              <p:cNvPr id="276" name="AutoShape 304"/>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7" name="AutoShape 305"/>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61" name="Freeform 30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62" name="Group 307"/>
            <p:cNvGrpSpPr>
              <a:grpSpLocks/>
            </p:cNvGrpSpPr>
            <p:nvPr/>
          </p:nvGrpSpPr>
          <p:grpSpPr bwMode="auto">
            <a:xfrm>
              <a:off x="4739" y="1327"/>
              <a:ext cx="582" cy="139"/>
              <a:chOff x="614" y="2568"/>
              <a:chExt cx="725" cy="139"/>
            </a:xfrm>
          </p:grpSpPr>
          <p:sp>
            <p:nvSpPr>
              <p:cNvPr id="274" name="AutoShape 308"/>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5" name="AutoShape 309"/>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63" name="Rectangle 310"/>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4" name="Freeform 31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5" name="Freeform 312"/>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6" name="Oval 313"/>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7" name="Freeform 31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68" name="AutoShape 315"/>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69" name="AutoShape 316"/>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0" name="Oval 317"/>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1" name="Oval 318"/>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272" name="Oval 319"/>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73" name="Rectangle 320"/>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282" name="Group 321"/>
          <p:cNvGrpSpPr>
            <a:grpSpLocks/>
          </p:cNvGrpSpPr>
          <p:nvPr/>
        </p:nvGrpSpPr>
        <p:grpSpPr bwMode="auto">
          <a:xfrm>
            <a:off x="9217026" y="5805488"/>
            <a:ext cx="231775" cy="441325"/>
            <a:chOff x="4140" y="429"/>
            <a:chExt cx="1425" cy="2396"/>
          </a:xfrm>
        </p:grpSpPr>
        <p:sp>
          <p:nvSpPr>
            <p:cNvPr id="283" name="Freeform 32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4" name="Rectangle 32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85" name="Freeform 32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6" name="Freeform 32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87" name="Rectangle 326"/>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88" name="Group 327"/>
            <p:cNvGrpSpPr>
              <a:grpSpLocks/>
            </p:cNvGrpSpPr>
            <p:nvPr/>
          </p:nvGrpSpPr>
          <p:grpSpPr bwMode="auto">
            <a:xfrm>
              <a:off x="4749" y="668"/>
              <a:ext cx="581" cy="145"/>
              <a:chOff x="614" y="2568"/>
              <a:chExt cx="725" cy="139"/>
            </a:xfrm>
          </p:grpSpPr>
          <p:sp>
            <p:nvSpPr>
              <p:cNvPr id="313" name="AutoShape 328"/>
              <p:cNvSpPr>
                <a:spLocks noChangeArrowheads="1"/>
              </p:cNvSpPr>
              <p:nvPr/>
            </p:nvSpPr>
            <p:spPr bwMode="auto">
              <a:xfrm>
                <a:off x="609" y="2570"/>
                <a:ext cx="73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4" name="AutoShape 32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89" name="Rectangle 330"/>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90" name="Group 331"/>
            <p:cNvGrpSpPr>
              <a:grpSpLocks/>
            </p:cNvGrpSpPr>
            <p:nvPr/>
          </p:nvGrpSpPr>
          <p:grpSpPr bwMode="auto">
            <a:xfrm>
              <a:off x="4747" y="994"/>
              <a:ext cx="581" cy="134"/>
              <a:chOff x="614" y="2568"/>
              <a:chExt cx="725" cy="139"/>
            </a:xfrm>
          </p:grpSpPr>
          <p:sp>
            <p:nvSpPr>
              <p:cNvPr id="311" name="AutoShape 332"/>
              <p:cNvSpPr>
                <a:spLocks noChangeArrowheads="1"/>
              </p:cNvSpPr>
              <p:nvPr/>
            </p:nvSpPr>
            <p:spPr bwMode="auto">
              <a:xfrm>
                <a:off x="612" y="2572"/>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2" name="AutoShape 33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1" name="Rectangle 334"/>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2" name="Rectangle 335"/>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nvGrpSpPr>
            <p:cNvPr id="293" name="Group 336"/>
            <p:cNvGrpSpPr>
              <a:grpSpLocks/>
            </p:cNvGrpSpPr>
            <p:nvPr/>
          </p:nvGrpSpPr>
          <p:grpSpPr bwMode="auto">
            <a:xfrm>
              <a:off x="4735" y="1627"/>
              <a:ext cx="582" cy="151"/>
              <a:chOff x="614" y="2568"/>
              <a:chExt cx="725" cy="139"/>
            </a:xfrm>
          </p:grpSpPr>
          <p:sp>
            <p:nvSpPr>
              <p:cNvPr id="309" name="AutoShape 337"/>
              <p:cNvSpPr>
                <a:spLocks noChangeArrowheads="1"/>
              </p:cNvSpPr>
              <p:nvPr/>
            </p:nvSpPr>
            <p:spPr bwMode="auto">
              <a:xfrm>
                <a:off x="614" y="2568"/>
                <a:ext cx="730" cy="16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10" name="AutoShape 33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4" name="Freeform 33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nvGrpSpPr>
            <p:cNvPr id="295" name="Group 340"/>
            <p:cNvGrpSpPr>
              <a:grpSpLocks/>
            </p:cNvGrpSpPr>
            <p:nvPr/>
          </p:nvGrpSpPr>
          <p:grpSpPr bwMode="auto">
            <a:xfrm>
              <a:off x="4739" y="1327"/>
              <a:ext cx="582" cy="139"/>
              <a:chOff x="614" y="2568"/>
              <a:chExt cx="725" cy="139"/>
            </a:xfrm>
          </p:grpSpPr>
          <p:sp>
            <p:nvSpPr>
              <p:cNvPr id="307" name="AutoShape 341"/>
              <p:cNvSpPr>
                <a:spLocks noChangeArrowheads="1"/>
              </p:cNvSpPr>
              <p:nvPr/>
            </p:nvSpPr>
            <p:spPr bwMode="auto">
              <a:xfrm>
                <a:off x="609" y="2566"/>
                <a:ext cx="73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8" name="AutoShape 34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sp>
          <p:nvSpPr>
            <p:cNvPr id="296" name="Rectangle 34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297" name="Freeform 34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8" name="Freeform 345"/>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299" name="Oval 346"/>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0" name="Freeform 34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sp>
          <p:nvSpPr>
            <p:cNvPr id="301" name="AutoShape 34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2" name="AutoShape 34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3" name="Oval 350"/>
            <p:cNvSpPr>
              <a:spLocks noChangeArrowheads="1"/>
            </p:cNvSpPr>
            <p:nvPr/>
          </p:nvSpPr>
          <p:spPr bwMode="auto">
            <a:xfrm>
              <a:off x="4306" y="2385"/>
              <a:ext cx="156"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4" name="Oval 351"/>
            <p:cNvSpPr>
              <a:spLocks noChangeArrowheads="1"/>
            </p:cNvSpPr>
            <p:nvPr/>
          </p:nvSpPr>
          <p:spPr bwMode="auto">
            <a:xfrm>
              <a:off x="4482" y="2385"/>
              <a:ext cx="166" cy="1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fontAlgn="base">
                <a:lnSpc>
                  <a:spcPct val="100000"/>
                </a:lnSpc>
                <a:spcBef>
                  <a:spcPct val="0"/>
                </a:spcBef>
                <a:spcAft>
                  <a:spcPct val="0"/>
                </a:spcAft>
                <a:buClrTx/>
                <a:buSzTx/>
                <a:buNone/>
                <a:defRPr/>
              </a:pPr>
              <a:endParaRPr lang="en-US" altLang="en-US" sz="1800" kern="0">
                <a:solidFill>
                  <a:srgbClr val="FF0000"/>
                </a:solidFill>
                <a:latin typeface="Arial" charset="0"/>
              </a:endParaRPr>
            </a:p>
          </p:txBody>
        </p:sp>
        <p:sp>
          <p:nvSpPr>
            <p:cNvPr id="305" name="Oval 352"/>
            <p:cNvSpPr>
              <a:spLocks noChangeArrowheads="1"/>
            </p:cNvSpPr>
            <p:nvPr/>
          </p:nvSpPr>
          <p:spPr bwMode="auto">
            <a:xfrm>
              <a:off x="4657" y="2377"/>
              <a:ext cx="166"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sp>
          <p:nvSpPr>
            <p:cNvPr id="306" name="Rectangle 353"/>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charset="2"/>
                <a:buChar char="v"/>
                <a:defRPr sz="3200">
                  <a:solidFill>
                    <a:schemeClr val="tx1"/>
                  </a:solidFill>
                  <a:latin typeface="Gill Sans MT" charset="0"/>
                  <a:ea typeface="ＭＳ Ｐゴシック" charset="-128"/>
                </a:defRPr>
              </a:lvl1pPr>
              <a:lvl2pPr marL="742950" indent="-285750">
                <a:lnSpc>
                  <a:spcPct val="85000"/>
                </a:lnSpc>
                <a:spcBef>
                  <a:spcPct val="20000"/>
                </a:spcBef>
                <a:buClr>
                  <a:srgbClr val="000099"/>
                </a:buClr>
                <a:buFont typeface="Wingdings" charset="2"/>
                <a:buChar char="§"/>
                <a:defRPr sz="2800">
                  <a:solidFill>
                    <a:schemeClr val="tx1"/>
                  </a:solidFill>
                  <a:latin typeface="Gill Sans MT" charset="0"/>
                  <a:ea typeface="ＭＳ Ｐゴシック" charset="-128"/>
                </a:defRPr>
              </a:lvl2pPr>
              <a:lvl3pPr marL="1143000" indent="-228600">
                <a:spcBef>
                  <a:spcPct val="20000"/>
                </a:spcBef>
                <a:buChar char="•"/>
                <a:defRPr sz="2400">
                  <a:solidFill>
                    <a:schemeClr val="tx1"/>
                  </a:solidFill>
                  <a:latin typeface="Gill Sans MT" charset="0"/>
                  <a:ea typeface="ＭＳ Ｐゴシック" charset="-128"/>
                </a:defRPr>
              </a:lvl3pPr>
              <a:lvl4pPr marL="1600200" indent="-228600">
                <a:spcBef>
                  <a:spcPct val="20000"/>
                </a:spcBef>
                <a:buChar char="–"/>
                <a:defRPr sz="2000">
                  <a:solidFill>
                    <a:schemeClr val="tx1"/>
                  </a:solidFill>
                  <a:latin typeface="Times New Roman" charset="0"/>
                  <a:ea typeface="ＭＳ Ｐゴシック" charset="-128"/>
                </a:defRPr>
              </a:lvl4pPr>
              <a:lvl5pPr marL="2057400" indent="-228600">
                <a:spcBef>
                  <a:spcPct val="20000"/>
                </a:spcBef>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New Roman" charset="0"/>
                  <a:ea typeface="ＭＳ Ｐゴシック" charset="-128"/>
                </a:defRPr>
              </a:lvl9pPr>
            </a:lstStyle>
            <a:p>
              <a:pPr algn="ctr" eaLnBrk="0" fontAlgn="base" hangingPunct="0">
                <a:lnSpc>
                  <a:spcPct val="100000"/>
                </a:lnSpc>
                <a:spcBef>
                  <a:spcPct val="0"/>
                </a:spcBef>
                <a:spcAft>
                  <a:spcPct val="0"/>
                </a:spcAft>
                <a:buClrTx/>
                <a:buSzTx/>
                <a:buNone/>
                <a:defRPr/>
              </a:pPr>
              <a:endParaRPr lang="en-US" altLang="en-US" sz="1600" kern="0">
                <a:solidFill>
                  <a:srgbClr val="000000"/>
                </a:solidFill>
                <a:latin typeface="Tahoma" charset="0"/>
              </a:endParaRPr>
            </a:p>
          </p:txBody>
        </p:sp>
      </p:grpSp>
      <p:grpSp>
        <p:nvGrpSpPr>
          <p:cNvPr id="315" name="Group 354"/>
          <p:cNvGrpSpPr>
            <a:grpSpLocks/>
          </p:cNvGrpSpPr>
          <p:nvPr/>
        </p:nvGrpSpPr>
        <p:grpSpPr bwMode="auto">
          <a:xfrm>
            <a:off x="2743200" y="5543551"/>
            <a:ext cx="525462" cy="434975"/>
            <a:chOff x="-44" y="1473"/>
            <a:chExt cx="981" cy="1105"/>
          </a:xfrm>
        </p:grpSpPr>
        <p:pic>
          <p:nvPicPr>
            <p:cNvPr id="316" name="Picture 355" descr="desktop_computer_stylized_mediu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35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defRPr/>
              </a:pPr>
              <a:endParaRPr lang="en-US" sz="1600" kern="0">
                <a:solidFill>
                  <a:srgbClr val="000000"/>
                </a:solidFill>
                <a:latin typeface="Tahoma" charset="0"/>
                <a:ea typeface="ＭＳ Ｐゴシック" charset="-128"/>
              </a:endParaRPr>
            </a:p>
          </p:txBody>
        </p:sp>
      </p:grpSp>
    </p:spTree>
    <p:extLst>
      <p:ext uri="{BB962C8B-B14F-4D97-AF65-F5344CB8AC3E}">
        <p14:creationId xmlns:p14="http://schemas.microsoft.com/office/powerpoint/2010/main" val="14226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34"/>
                                        </p:tgtEl>
                                        <p:attrNameLst>
                                          <p:attrName>style.visibility</p:attrName>
                                        </p:attrNameLst>
                                      </p:cBhvr>
                                      <p:to>
                                        <p:strVal val="visible"/>
                                      </p:to>
                                    </p:set>
                                  </p:childTnLst>
                                </p:cTn>
                              </p:par>
                              <p:par>
                                <p:cTn id="93" presetID="1" presetClass="entr" presetSubtype="0" fill="hold" grpId="2" nodeType="withEffect">
                                  <p:stCondLst>
                                    <p:cond delay="0"/>
                                  </p:stCondLst>
                                  <p:childTnLst>
                                    <p:set>
                                      <p:cBhvr>
                                        <p:cTn id="94" dur="1" fill="hold">
                                          <p:stCondLst>
                                            <p:cond delay="0"/>
                                          </p:stCondLst>
                                        </p:cTn>
                                        <p:tgtEl>
                                          <p:spTgt spid="237"/>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2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235"/>
                                        </p:tgtEl>
                                        <p:attrNameLst>
                                          <p:attrName>style.visibility</p:attrName>
                                        </p:attrNameLst>
                                      </p:cBhvr>
                                      <p:to>
                                        <p:strVal val="visible"/>
                                      </p:to>
                                    </p:set>
                                    <p:animEffect transition="in" filter="dissolve">
                                      <p:cBhvr>
                                        <p:cTn id="115" dur="500"/>
                                        <p:tgtEl>
                                          <p:spTgt spid="235"/>
                                        </p:tgtEl>
                                      </p:cBhvr>
                                    </p:animEffect>
                                  </p:childTnLst>
                                </p:cTn>
                              </p:par>
                            </p:childTnLst>
                          </p:cTn>
                        </p:par>
                        <p:par>
                          <p:cTn id="116" fill="hold">
                            <p:stCondLst>
                              <p:cond delay="500"/>
                            </p:stCondLst>
                            <p:childTnLst>
                              <p:par>
                                <p:cTn id="117" presetID="42" presetClass="path" presetSubtype="0" accel="50000" decel="50000" fill="hold" grpId="1" nodeType="afterEffect">
                                  <p:stCondLst>
                                    <p:cond delay="0"/>
                                  </p:stCondLst>
                                  <p:childTnLst>
                                    <p:animMotion origin="layout" path="M -0.00017 0.00255 L -5.55556E-7 0.03542 " pathEditMode="relative" rAng="0" ptsTypes="AA">
                                      <p:cBhvr>
                                        <p:cTn id="118" dur="2000" fill="hold"/>
                                        <p:tgtEl>
                                          <p:spTgt spid="235"/>
                                        </p:tgtEl>
                                        <p:attrNameLst>
                                          <p:attrName>ppt_x</p:attrName>
                                          <p:attrName>ppt_y</p:attrName>
                                        </p:attrNameLst>
                                      </p:cBhvr>
                                      <p:rCtr x="0" y="1644"/>
                                    </p:animMotion>
                                  </p:childTnLst>
                                </p:cTn>
                              </p:par>
                            </p:childTnLst>
                          </p:cTn>
                        </p:par>
                        <p:par>
                          <p:cTn id="119" fill="hold">
                            <p:stCondLst>
                              <p:cond delay="2500"/>
                            </p:stCondLst>
                            <p:childTnLst>
                              <p:par>
                                <p:cTn id="120" presetID="9" presetClass="entr" presetSubtype="0" fill="hold" grpId="0" nodeType="afterEffect">
                                  <p:stCondLst>
                                    <p:cond delay="0"/>
                                  </p:stCondLst>
                                  <p:childTnLst>
                                    <p:set>
                                      <p:cBhvr>
                                        <p:cTn id="121" dur="1" fill="hold">
                                          <p:stCondLst>
                                            <p:cond delay="0"/>
                                          </p:stCondLst>
                                        </p:cTn>
                                        <p:tgtEl>
                                          <p:spTgt spid="236"/>
                                        </p:tgtEl>
                                        <p:attrNameLst>
                                          <p:attrName>style.visibility</p:attrName>
                                        </p:attrNameLst>
                                      </p:cBhvr>
                                      <p:to>
                                        <p:strVal val="visible"/>
                                      </p:to>
                                    </p:set>
                                    <p:animEffect transition="in" filter="dissolve">
                                      <p:cBhvr>
                                        <p:cTn id="122" dur="500"/>
                                        <p:tgtEl>
                                          <p:spTgt spid="236"/>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37"/>
                                        </p:tgtEl>
                                        <p:attrNameLst>
                                          <p:attrName>style.visibility</p:attrName>
                                        </p:attrNameLst>
                                      </p:cBhvr>
                                      <p:to>
                                        <p:strVal val="visible"/>
                                      </p:to>
                                    </p:set>
                                    <p:animEffect transition="in" filter="dissolve">
                                      <p:cBhvr>
                                        <p:cTn id="125" dur="500"/>
                                        <p:tgtEl>
                                          <p:spTgt spid="237"/>
                                        </p:tgtEl>
                                      </p:cBhvr>
                                    </p:animEffect>
                                  </p:childTnLst>
                                </p:cTn>
                              </p:par>
                            </p:childTnLst>
                          </p:cTn>
                        </p:par>
                        <p:par>
                          <p:cTn id="126" fill="hold">
                            <p:stCondLst>
                              <p:cond delay="3000"/>
                            </p:stCondLst>
                            <p:childTnLst>
                              <p:par>
                                <p:cTn id="127" presetID="0" presetClass="path" presetSubtype="0" accel="50000" decel="50000" fill="hold" grpId="2" nodeType="afterEffect">
                                  <p:stCondLst>
                                    <p:cond delay="0"/>
                                  </p:stCondLst>
                                  <p:childTnLst>
                                    <p:animMotion origin="layout" path="M -1.94444E-6 0.03542 L 0.0007 0.17802 L 0.08681 0.17894 L 0.04723 0.24191 L 0.19584 0.24191 " pathEditMode="relative" ptsTypes="AAAAA">
                                      <p:cBhvr>
                                        <p:cTn id="128" dur="2000" fill="hold"/>
                                        <p:tgtEl>
                                          <p:spTgt spid="235"/>
                                        </p:tgtEl>
                                        <p:attrNameLst>
                                          <p:attrName>ppt_x</p:attrName>
                                          <p:attrName>ppt_y</p:attrName>
                                        </p:attrNameLst>
                                      </p:cBhvr>
                                    </p:animMotion>
                                  </p:childTnLst>
                                </p:cTn>
                              </p:par>
                              <p:par>
                                <p:cTn id="129" presetID="9" presetClass="exit" presetSubtype="0" fill="hold" grpId="1" nodeType="withEffect">
                                  <p:stCondLst>
                                    <p:cond delay="0"/>
                                  </p:stCondLst>
                                  <p:childTnLst>
                                    <p:animEffect transition="out" filter="dissolve">
                                      <p:cBhvr>
                                        <p:cTn id="130" dur="500"/>
                                        <p:tgtEl>
                                          <p:spTgt spid="237"/>
                                        </p:tgtEl>
                                      </p:cBhvr>
                                    </p:animEffect>
                                    <p:set>
                                      <p:cBhvr>
                                        <p:cTn id="131" dur="1" fill="hold">
                                          <p:stCondLst>
                                            <p:cond delay="499"/>
                                          </p:stCondLst>
                                        </p:cTn>
                                        <p:tgtEl>
                                          <p:spTgt spid="237"/>
                                        </p:tgtEl>
                                        <p:attrNameLst>
                                          <p:attrName>style.visibility</p:attrName>
                                        </p:attrNameLst>
                                      </p:cBhvr>
                                      <p:to>
                                        <p:strVal val="hidden"/>
                                      </p:to>
                                    </p:set>
                                  </p:childTnLst>
                                </p:cTn>
                              </p:par>
                            </p:childTnLst>
                          </p:cTn>
                        </p:par>
                        <p:par>
                          <p:cTn id="132" fill="hold">
                            <p:stCondLst>
                              <p:cond delay="5000"/>
                            </p:stCondLst>
                            <p:childTnLst>
                              <p:par>
                                <p:cTn id="133" presetID="9" presetClass="entr" presetSubtype="0" fill="hold" grpId="0" nodeType="afterEffect">
                                  <p:stCondLst>
                                    <p:cond delay="0"/>
                                  </p:stCondLst>
                                  <p:childTnLst>
                                    <p:set>
                                      <p:cBhvr>
                                        <p:cTn id="134" dur="1" fill="hold">
                                          <p:stCondLst>
                                            <p:cond delay="0"/>
                                          </p:stCondLst>
                                        </p:cTn>
                                        <p:tgtEl>
                                          <p:spTgt spid="238"/>
                                        </p:tgtEl>
                                        <p:attrNameLst>
                                          <p:attrName>style.visibility</p:attrName>
                                        </p:attrNameLst>
                                      </p:cBhvr>
                                      <p:to>
                                        <p:strVal val="visible"/>
                                      </p:to>
                                    </p:set>
                                    <p:animEffect transition="in" filter="dissolve">
                                      <p:cBhvr>
                                        <p:cTn id="135" dur="500"/>
                                        <p:tgtEl>
                                          <p:spTgt spid="238"/>
                                        </p:tgtEl>
                                      </p:cBhvr>
                                    </p:animEffect>
                                  </p:childTnLst>
                                </p:cTn>
                              </p:par>
                            </p:childTnLst>
                          </p:cTn>
                        </p:par>
                        <p:par>
                          <p:cTn id="136" fill="hold">
                            <p:stCondLst>
                              <p:cond delay="5500"/>
                            </p:stCondLst>
                            <p:childTnLst>
                              <p:par>
                                <p:cTn id="137" presetID="0" presetClass="path" presetSubtype="0" accel="50000" decel="50000" fill="hold" grpId="3" nodeType="afterEffect">
                                  <p:stCondLst>
                                    <p:cond delay="0"/>
                                  </p:stCondLst>
                                  <p:childTnLst>
                                    <p:animMotion origin="layout" path="M 0.19583 0.2419 L 0.23593 0.24144 " pathEditMode="relative" rAng="0" ptsTypes="AA">
                                      <p:cBhvr>
                                        <p:cTn id="138" dur="3000" fill="hold"/>
                                        <p:tgtEl>
                                          <p:spTgt spid="235"/>
                                        </p:tgtEl>
                                        <p:attrNameLst>
                                          <p:attrName>ppt_x</p:attrName>
                                          <p:attrName>ppt_y</p:attrName>
                                        </p:attrNameLst>
                                      </p:cBhvr>
                                      <p:rCtr x="1997" y="-23"/>
                                    </p:animMotion>
                                  </p:childTnLst>
                                </p:cTn>
                              </p:par>
                            </p:childTnLst>
                          </p:cTn>
                        </p:par>
                        <p:par>
                          <p:cTn id="139" fill="hold">
                            <p:stCondLst>
                              <p:cond delay="8500"/>
                            </p:stCondLst>
                            <p:childTnLst>
                              <p:par>
                                <p:cTn id="140" presetID="0" presetClass="path" presetSubtype="0" accel="50000" decel="50000" fill="hold" grpId="4" nodeType="afterEffect">
                                  <p:stCondLst>
                                    <p:cond delay="0"/>
                                  </p:stCondLst>
                                  <p:childTnLst>
                                    <p:animMotion origin="layout" path="M 0.23281 0.24075 L 0.30833 0.24075 L 0.34982 0.18056 " pathEditMode="relative" rAng="0" ptsTypes="AAA">
                                      <p:cBhvr>
                                        <p:cTn id="141" dur="2000" fill="hold"/>
                                        <p:tgtEl>
                                          <p:spTgt spid="235"/>
                                        </p:tgtEl>
                                        <p:attrNameLst>
                                          <p:attrName>ppt_x</p:attrName>
                                          <p:attrName>ppt_y</p:attrName>
                                        </p:attrNameLst>
                                      </p:cBhvr>
                                      <p:rCtr x="5851" y="-3009"/>
                                    </p:animMotion>
                                  </p:childTnLst>
                                </p:cTn>
                              </p:par>
                              <p:par>
                                <p:cTn id="142" presetID="9" presetClass="exit" presetSubtype="0" fill="hold" grpId="1" nodeType="withEffect">
                                  <p:stCondLst>
                                    <p:cond delay="0"/>
                                  </p:stCondLst>
                                  <p:childTnLst>
                                    <p:animEffect transition="out" filter="dissolve">
                                      <p:cBhvr>
                                        <p:cTn id="143" dur="500"/>
                                        <p:tgtEl>
                                          <p:spTgt spid="238"/>
                                        </p:tgtEl>
                                      </p:cBhvr>
                                    </p:animEffect>
                                    <p:set>
                                      <p:cBhvr>
                                        <p:cTn id="144" dur="1" fill="hold">
                                          <p:stCondLst>
                                            <p:cond delay="499"/>
                                          </p:stCondLst>
                                        </p:cTn>
                                        <p:tgtEl>
                                          <p:spTgt spid="238"/>
                                        </p:tgtEl>
                                        <p:attrNameLst>
                                          <p:attrName>style.visibility</p:attrName>
                                        </p:attrNameLst>
                                      </p:cBhvr>
                                      <p:to>
                                        <p:strVal val="hidden"/>
                                      </p:to>
                                    </p:set>
                                  </p:childTnLst>
                                </p:cTn>
                              </p:par>
                            </p:childTnLst>
                          </p:cTn>
                        </p:par>
                        <p:par>
                          <p:cTn id="145" fill="hold">
                            <p:stCondLst>
                              <p:cond delay="10500"/>
                            </p:stCondLst>
                            <p:childTnLst>
                              <p:par>
                                <p:cTn id="146" presetID="9" presetClass="entr" presetSubtype="0" fill="hold" nodeType="afterEffect">
                                  <p:stCondLst>
                                    <p:cond delay="0"/>
                                  </p:stCondLst>
                                  <p:childTnLst>
                                    <p:set>
                                      <p:cBhvr>
                                        <p:cTn id="147" dur="1" fill="hold">
                                          <p:stCondLst>
                                            <p:cond delay="0"/>
                                          </p:stCondLst>
                                        </p:cTn>
                                        <p:tgtEl>
                                          <p:spTgt spid="239"/>
                                        </p:tgtEl>
                                        <p:attrNameLst>
                                          <p:attrName>style.visibility</p:attrName>
                                        </p:attrNameLst>
                                      </p:cBhvr>
                                      <p:to>
                                        <p:strVal val="visible"/>
                                      </p:to>
                                    </p:set>
                                    <p:animEffect transition="in" filter="dissolve">
                                      <p:cBhvr>
                                        <p:cTn id="148" dur="500"/>
                                        <p:tgtEl>
                                          <p:spTgt spid="239"/>
                                        </p:tgtEl>
                                      </p:cBhvr>
                                    </p:animEffect>
                                  </p:childTnLst>
                                </p:cTn>
                              </p:par>
                            </p:childTnLst>
                          </p:cTn>
                        </p:par>
                        <p:par>
                          <p:cTn id="149" fill="hold">
                            <p:stCondLst>
                              <p:cond delay="11000"/>
                            </p:stCondLst>
                            <p:childTnLst>
                              <p:par>
                                <p:cTn id="150" presetID="0" presetClass="path" presetSubtype="0" accel="50000" decel="50000" fill="hold" grpId="5" nodeType="afterEffect">
                                  <p:stCondLst>
                                    <p:cond delay="0"/>
                                  </p:stCondLst>
                                  <p:childTnLst>
                                    <p:animMotion origin="layout" path="M 0.34982 0.18056 L 0.3743 0.15278 L 0.46198 0.15278 L 0.46076 0.01621 " pathEditMode="relative" rAng="0" ptsTypes="AAAA">
                                      <p:cBhvr>
                                        <p:cTn id="151" dur="2000" fill="hold"/>
                                        <p:tgtEl>
                                          <p:spTgt spid="235"/>
                                        </p:tgtEl>
                                        <p:attrNameLst>
                                          <p:attrName>ppt_x</p:attrName>
                                          <p:attrName>ppt_y</p:attrName>
                                        </p:attrNameLst>
                                      </p:cBhvr>
                                      <p:rCtr x="5608" y="-8218"/>
                                    </p:animMotion>
                                  </p:childTnLst>
                                </p:cTn>
                              </p:par>
                              <p:par>
                                <p:cTn id="152" presetID="9" presetClass="exit" presetSubtype="0" fill="hold" nodeType="withEffect">
                                  <p:stCondLst>
                                    <p:cond delay="0"/>
                                  </p:stCondLst>
                                  <p:childTnLst>
                                    <p:animEffect transition="out" filter="dissolve">
                                      <p:cBhvr>
                                        <p:cTn id="153" dur="500"/>
                                        <p:tgtEl>
                                          <p:spTgt spid="239"/>
                                        </p:tgtEl>
                                      </p:cBhvr>
                                    </p:animEffect>
                                    <p:set>
                                      <p:cBhvr>
                                        <p:cTn id="154" dur="1" fill="hold">
                                          <p:stCondLst>
                                            <p:cond delay="499"/>
                                          </p:stCondLst>
                                        </p:cTn>
                                        <p:tgtEl>
                                          <p:spTgt spid="239"/>
                                        </p:tgtEl>
                                        <p:attrNameLst>
                                          <p:attrName>style.visibility</p:attrName>
                                        </p:attrNameLst>
                                      </p:cBhvr>
                                      <p:to>
                                        <p:strVal val="hidden"/>
                                      </p:to>
                                    </p:set>
                                  </p:childTnLst>
                                </p:cTn>
                              </p:par>
                              <p:par>
                                <p:cTn id="155" presetID="0" presetClass="path" presetSubtype="0" accel="50000" decel="50000" fill="hold" grpId="1" nodeType="withEffect">
                                  <p:stCondLst>
                                    <p:cond delay="0"/>
                                  </p:stCondLst>
                                  <p:childTnLst>
                                    <p:animMotion origin="layout" path="M 4.44444E-6 -1.11111E-6 L 0.03542 -1.11111E-6 L 0.03785 0.14306 L 0.11719 0.14468 L 0.0842 0.20648 L 0.34271 0.20648 L 0.4099 0.1169 L 0.49635 0.11852 L 0.49635 -0.01805 " pathEditMode="relative" ptsTypes="AAAAAAAAA">
                                      <p:cBhvr>
                                        <p:cTn id="156" dur="2000" fill="hold"/>
                                        <p:tgtEl>
                                          <p:spTgt spid="236"/>
                                        </p:tgtEl>
                                        <p:attrNameLst>
                                          <p:attrName>ppt_x</p:attrName>
                                          <p:attrName>ppt_y</p:attrName>
                                        </p:attrNameLst>
                                      </p:cBhvr>
                                    </p:animMotion>
                                  </p:childTnLst>
                                </p:cTn>
                              </p:par>
                            </p:childTnLst>
                          </p:cTn>
                        </p:par>
                        <p:par>
                          <p:cTn id="157" fill="hold">
                            <p:stCondLst>
                              <p:cond delay="13000"/>
                            </p:stCondLst>
                            <p:childTnLst>
                              <p:par>
                                <p:cTn id="158" presetID="9" presetClass="exit" presetSubtype="0" fill="hold" grpId="6" nodeType="afterEffect">
                                  <p:stCondLst>
                                    <p:cond delay="0"/>
                                  </p:stCondLst>
                                  <p:childTnLst>
                                    <p:animEffect transition="out" filter="dissolve">
                                      <p:cBhvr>
                                        <p:cTn id="159" dur="500"/>
                                        <p:tgtEl>
                                          <p:spTgt spid="235"/>
                                        </p:tgtEl>
                                      </p:cBhvr>
                                    </p:animEffect>
                                    <p:set>
                                      <p:cBhvr>
                                        <p:cTn id="160" dur="1" fill="hold">
                                          <p:stCondLst>
                                            <p:cond delay="499"/>
                                          </p:stCondLst>
                                        </p:cTn>
                                        <p:tgtEl>
                                          <p:spTgt spid="2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5" grpId="0" animBg="1"/>
      <p:bldP spid="166" grpId="0" animBg="1"/>
      <p:bldP spid="167" grpId="0" animBg="1"/>
      <p:bldP spid="168" grpId="0" animBg="1"/>
      <p:bldP spid="169" grpId="0" animBg="1"/>
      <p:bldP spid="170" grpId="0" animBg="1"/>
      <p:bldP spid="175" grpId="0" animBg="1"/>
      <p:bldP spid="176" grpId="0" animBg="1"/>
      <p:bldP spid="177" grpId="0" animBg="1"/>
      <p:bldP spid="178" grpId="0" animBg="1"/>
      <p:bldP spid="179" grpId="0" animBg="1"/>
      <p:bldP spid="187" grpId="0"/>
      <p:bldP spid="188" grpId="0"/>
      <p:bldP spid="189" grpId="0" animBg="1"/>
      <p:bldP spid="197" grpId="0" animBg="1"/>
      <p:bldP spid="198" grpId="0" animBg="1"/>
      <p:bldP spid="199" grpId="0" animBg="1"/>
      <p:bldP spid="200" grpId="0" animBg="1"/>
      <p:bldP spid="201" grpId="0" animBg="1"/>
      <p:bldP spid="216" grpId="0" animBg="1"/>
      <p:bldP spid="217" grpId="0" animBg="1"/>
      <p:bldP spid="218" grpId="0"/>
      <p:bldP spid="227" grpId="0" animBg="1"/>
      <p:bldP spid="228" grpId="0" animBg="1"/>
      <p:bldP spid="229" grpId="0" animBg="1"/>
      <p:bldP spid="230" grpId="0" animBg="1"/>
      <p:bldP spid="231" grpId="0"/>
      <p:bldP spid="232" grpId="0" animBg="1"/>
      <p:bldP spid="233" grpId="0" animBg="1"/>
      <p:bldP spid="234" grpId="0" animBg="1"/>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7" grpId="2"/>
      <p:bldP spid="238" grpId="0"/>
      <p:bldP spid="238" grpId="1"/>
      <p:bldP spid="238" grpId="2"/>
      <p:bldP spid="245" grpId="0" animBg="1"/>
      <p:bldP spid="246" grpId="0" animBg="1"/>
      <p:bldP spid="247" grpId="0" animBg="1"/>
      <p:bldP spid="24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Approaches towards Congestion Control</a:t>
            </a:r>
          </a:p>
        </p:txBody>
      </p:sp>
      <p:sp>
        <p:nvSpPr>
          <p:cNvPr id="3" name="Content Placeholder 2"/>
          <p:cNvSpPr>
            <a:spLocks noGrp="1"/>
          </p:cNvSpPr>
          <p:nvPr>
            <p:ph idx="1"/>
          </p:nvPr>
        </p:nvSpPr>
        <p:spPr/>
        <p:txBody>
          <a:bodyPr/>
          <a:lstStyle/>
          <a:p>
            <a:r>
              <a:rPr lang="en-US" dirty="0"/>
              <a:t>Two broad approaches towards congestion control</a:t>
            </a:r>
          </a:p>
          <a:p>
            <a:pPr marL="369888" indent="-457200">
              <a:buFont typeface="+mj-lt"/>
              <a:buAutoNum type="arabicPeriod"/>
            </a:pPr>
            <a:r>
              <a:rPr lang="en-US" dirty="0">
                <a:solidFill>
                  <a:srgbClr val="C00000"/>
                </a:solidFill>
              </a:rPr>
              <a:t>End to End congestion control</a:t>
            </a:r>
          </a:p>
          <a:p>
            <a:pPr marL="981075" lvl="1" indent="-457200"/>
            <a:r>
              <a:rPr lang="en-US" dirty="0"/>
              <a:t>No explicit feedback from network</a:t>
            </a:r>
          </a:p>
          <a:p>
            <a:pPr marL="981075" lvl="1" indent="-457200"/>
            <a:r>
              <a:rPr lang="en-US" dirty="0"/>
              <a:t>Congestion inferred from end-system observed loss, delay</a:t>
            </a:r>
          </a:p>
          <a:p>
            <a:pPr marL="981075" lvl="1" indent="-457200"/>
            <a:r>
              <a:rPr lang="en-US" dirty="0"/>
              <a:t>Approach taken by TCP</a:t>
            </a:r>
          </a:p>
          <a:p>
            <a:pPr marL="369888" indent="-457200">
              <a:buFont typeface="+mj-lt"/>
              <a:buAutoNum type="arabicPeriod"/>
            </a:pPr>
            <a:r>
              <a:rPr lang="en-US" dirty="0">
                <a:solidFill>
                  <a:srgbClr val="C00000"/>
                </a:solidFill>
              </a:rPr>
              <a:t>Network-assisted congestion control</a:t>
            </a:r>
          </a:p>
          <a:p>
            <a:pPr marL="981075" lvl="1" indent="-457200"/>
            <a:r>
              <a:rPr lang="en-US" dirty="0"/>
              <a:t>Routers provide feedback to end systems</a:t>
            </a:r>
          </a:p>
          <a:p>
            <a:pPr marL="981075" lvl="1" indent="-457200"/>
            <a:r>
              <a:rPr lang="en-US" dirty="0"/>
              <a:t>Single bit indicating congestion (SNA, </a:t>
            </a:r>
            <a:r>
              <a:rPr lang="en-US" dirty="0" err="1"/>
              <a:t>DECbit</a:t>
            </a:r>
            <a:r>
              <a:rPr lang="en-US" dirty="0"/>
              <a:t>, TCP/IP ECN, ATM)</a:t>
            </a:r>
          </a:p>
          <a:p>
            <a:pPr marL="981075" lvl="1" indent="-457200"/>
            <a:r>
              <a:rPr lang="en-US" dirty="0"/>
              <a:t>Explicit rate for sender to send</a:t>
            </a:r>
          </a:p>
          <a:p>
            <a:pPr marL="1314450" lvl="2" indent="-457200"/>
            <a:endParaRPr lang="en-US" dirty="0"/>
          </a:p>
          <a:p>
            <a:pPr marL="914400"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8559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10CF-F373-47AF-A0E3-E3B14C8DB840}"/>
              </a:ext>
            </a:extLst>
          </p:cNvPr>
          <p:cNvSpPr>
            <a:spLocks noGrp="1"/>
          </p:cNvSpPr>
          <p:nvPr>
            <p:ph type="title"/>
          </p:nvPr>
        </p:nvSpPr>
        <p:spPr/>
        <p:txBody>
          <a:bodyPr/>
          <a:lstStyle/>
          <a:p>
            <a:r>
              <a:rPr lang="en-US" dirty="0"/>
              <a:t>Multiplexing / Demultiplexing</a:t>
            </a:r>
          </a:p>
        </p:txBody>
      </p:sp>
      <p:sp>
        <p:nvSpPr>
          <p:cNvPr id="3" name="Content Placeholder 2">
            <a:extLst>
              <a:ext uri="{FF2B5EF4-FFF2-40B4-BE49-F238E27FC236}">
                <a16:creationId xmlns:a16="http://schemas.microsoft.com/office/drawing/2014/main" id="{59C8C152-9B1B-43A4-A741-18F1C299A8E5}"/>
              </a:ext>
            </a:extLst>
          </p:cNvPr>
          <p:cNvSpPr>
            <a:spLocks noGrp="1"/>
          </p:cNvSpPr>
          <p:nvPr>
            <p:ph idx="1"/>
          </p:nvPr>
        </p:nvSpPr>
        <p:spPr>
          <a:xfrm>
            <a:off x="131180" y="863444"/>
            <a:ext cx="11929641" cy="5590565"/>
          </a:xfrm>
        </p:spPr>
        <p:txBody>
          <a:bodyPr/>
          <a:lstStyle/>
          <a:p>
            <a:r>
              <a:rPr lang="en-US" dirty="0"/>
              <a:t>Roll of transport layer is to extend host-to-host delivery to process-to-process delivery.</a:t>
            </a:r>
          </a:p>
          <a:p>
            <a:endParaRPr lang="en-US" dirty="0"/>
          </a:p>
        </p:txBody>
      </p:sp>
      <p:pic>
        <p:nvPicPr>
          <p:cNvPr id="4" name="Picture 6">
            <a:extLst>
              <a:ext uri="{FF2B5EF4-FFF2-40B4-BE49-F238E27FC236}">
                <a16:creationId xmlns:a16="http://schemas.microsoft.com/office/drawing/2014/main" id="{42512720-87D4-45E9-B4B0-4AF05819819B}"/>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9582" y="1950791"/>
            <a:ext cx="756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Rounded Corners 4">
            <a:extLst>
              <a:ext uri="{FF2B5EF4-FFF2-40B4-BE49-F238E27FC236}">
                <a16:creationId xmlns:a16="http://schemas.microsoft.com/office/drawing/2014/main" id="{E9D6E493-9D4E-42C7-AC9A-D43EE55D922F}"/>
              </a:ext>
            </a:extLst>
          </p:cNvPr>
          <p:cNvSpPr/>
          <p:nvPr/>
        </p:nvSpPr>
        <p:spPr>
          <a:xfrm>
            <a:off x="1995055" y="4932462"/>
            <a:ext cx="2784763" cy="529937"/>
          </a:xfrm>
          <a:prstGeom prst="round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Encapsulating with header information</a:t>
            </a:r>
            <a:r>
              <a:rPr lang="en-US" dirty="0"/>
              <a:t>	</a:t>
            </a:r>
          </a:p>
        </p:txBody>
      </p:sp>
      <p:cxnSp>
        <p:nvCxnSpPr>
          <p:cNvPr id="9" name="Straight Arrow Connector 8">
            <a:extLst>
              <a:ext uri="{FF2B5EF4-FFF2-40B4-BE49-F238E27FC236}">
                <a16:creationId xmlns:a16="http://schemas.microsoft.com/office/drawing/2014/main" id="{4810FA1B-1CE1-4D49-8AE2-7B3A7F45DA91}"/>
              </a:ext>
            </a:extLst>
          </p:cNvPr>
          <p:cNvCxnSpPr>
            <a:cxnSpLocks/>
          </p:cNvCxnSpPr>
          <p:nvPr/>
        </p:nvCxnSpPr>
        <p:spPr>
          <a:xfrm flipV="1">
            <a:off x="2130137" y="3581646"/>
            <a:ext cx="0" cy="135081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365D26E-03FE-4F27-8832-47319E881FA1}"/>
              </a:ext>
            </a:extLst>
          </p:cNvPr>
          <p:cNvCxnSpPr>
            <a:cxnSpLocks/>
          </p:cNvCxnSpPr>
          <p:nvPr/>
        </p:nvCxnSpPr>
        <p:spPr>
          <a:xfrm flipV="1">
            <a:off x="3196937" y="3581646"/>
            <a:ext cx="0" cy="135081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7E022E90-E873-459C-A9E9-F747CB8684D3}"/>
              </a:ext>
            </a:extLst>
          </p:cNvPr>
          <p:cNvCxnSpPr>
            <a:cxnSpLocks/>
          </p:cNvCxnSpPr>
          <p:nvPr/>
        </p:nvCxnSpPr>
        <p:spPr>
          <a:xfrm flipV="1">
            <a:off x="4277591" y="3585355"/>
            <a:ext cx="0" cy="1350816"/>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4" name="Flowchart: Alternate Process 13">
            <a:extLst>
              <a:ext uri="{FF2B5EF4-FFF2-40B4-BE49-F238E27FC236}">
                <a16:creationId xmlns:a16="http://schemas.microsoft.com/office/drawing/2014/main" id="{2D11065E-E4A0-4DC1-9062-CA88F353C0B5}"/>
              </a:ext>
            </a:extLst>
          </p:cNvPr>
          <p:cNvSpPr/>
          <p:nvPr/>
        </p:nvSpPr>
        <p:spPr>
          <a:xfrm>
            <a:off x="9676475" y="1267692"/>
            <a:ext cx="2147453" cy="1558636"/>
          </a:xfrm>
          <a:prstGeom prst="flowChartAlternateProcess">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Identify receiving socket information and direct this segment to upper layer</a:t>
            </a:r>
          </a:p>
        </p:txBody>
      </p:sp>
      <p:cxnSp>
        <p:nvCxnSpPr>
          <p:cNvPr id="15" name="Straight Arrow Connector 14">
            <a:extLst>
              <a:ext uri="{FF2B5EF4-FFF2-40B4-BE49-F238E27FC236}">
                <a16:creationId xmlns:a16="http://schemas.microsoft.com/office/drawing/2014/main" id="{E138A952-7233-4AF9-B2F1-6FBA361F5A09}"/>
              </a:ext>
            </a:extLst>
          </p:cNvPr>
          <p:cNvCxnSpPr>
            <a:cxnSpLocks/>
          </p:cNvCxnSpPr>
          <p:nvPr/>
        </p:nvCxnSpPr>
        <p:spPr>
          <a:xfrm flipH="1">
            <a:off x="8925791" y="2826328"/>
            <a:ext cx="1288473" cy="602672"/>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711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a:t>
            </a:r>
          </a:p>
        </p:txBody>
      </p:sp>
      <p:sp>
        <p:nvSpPr>
          <p:cNvPr id="3" name="Content Placeholder 2"/>
          <p:cNvSpPr>
            <a:spLocks noGrp="1"/>
          </p:cNvSpPr>
          <p:nvPr>
            <p:ph idx="1"/>
          </p:nvPr>
        </p:nvSpPr>
        <p:spPr>
          <a:xfrm>
            <a:off x="131180" y="863444"/>
            <a:ext cx="8108930" cy="5590565"/>
          </a:xfrm>
        </p:spPr>
        <p:txBody>
          <a:bodyPr>
            <a:noAutofit/>
          </a:bodyPr>
          <a:lstStyle/>
          <a:p>
            <a:pPr algn="just"/>
            <a:r>
              <a:rPr lang="en-US" dirty="0"/>
              <a:t>An algorithm which </a:t>
            </a:r>
            <a:r>
              <a:rPr lang="en-US" dirty="0">
                <a:solidFill>
                  <a:srgbClr val="C00000"/>
                </a:solidFill>
              </a:rPr>
              <a:t>balances</a:t>
            </a:r>
            <a:r>
              <a:rPr lang="en-US" dirty="0"/>
              <a:t> the </a:t>
            </a:r>
            <a:r>
              <a:rPr lang="en-US" dirty="0">
                <a:solidFill>
                  <a:srgbClr val="C00000"/>
                </a:solidFill>
              </a:rPr>
              <a:t>speed</a:t>
            </a:r>
            <a:r>
              <a:rPr lang="en-US" dirty="0"/>
              <a:t> of a network connection. </a:t>
            </a:r>
          </a:p>
          <a:p>
            <a:pPr algn="just"/>
            <a:r>
              <a:rPr lang="en-US" dirty="0"/>
              <a:t>TCP slow start is one of the first steps in the </a:t>
            </a:r>
            <a:r>
              <a:rPr lang="en-US" dirty="0">
                <a:solidFill>
                  <a:srgbClr val="C00000"/>
                </a:solidFill>
              </a:rPr>
              <a:t>congestion control process. </a:t>
            </a:r>
          </a:p>
          <a:p>
            <a:pPr algn="just"/>
            <a:r>
              <a:rPr lang="en-US" dirty="0"/>
              <a:t>It balances the amount of data a sender can transmit (known as the </a:t>
            </a:r>
            <a:r>
              <a:rPr lang="en-US" dirty="0">
                <a:solidFill>
                  <a:srgbClr val="C00000"/>
                </a:solidFill>
              </a:rPr>
              <a:t>congestion window</a:t>
            </a:r>
            <a:r>
              <a:rPr lang="en-US" dirty="0"/>
              <a:t>) with the amount of data the receiver can accept (known as the </a:t>
            </a:r>
            <a:r>
              <a:rPr lang="en-US" dirty="0">
                <a:solidFill>
                  <a:srgbClr val="C00000"/>
                </a:solidFill>
              </a:rPr>
              <a:t>receiver window</a:t>
            </a:r>
            <a:r>
              <a:rPr lang="en-US" dirty="0"/>
              <a:t>).</a:t>
            </a:r>
          </a:p>
        </p:txBody>
      </p:sp>
      <p:pic>
        <p:nvPicPr>
          <p:cNvPr id="5" name="Picture 4"/>
          <p:cNvPicPr>
            <a:picLocks noChangeAspect="1"/>
          </p:cNvPicPr>
          <p:nvPr/>
        </p:nvPicPr>
        <p:blipFill>
          <a:blip r:embed="rId2"/>
          <a:stretch>
            <a:fillRect/>
          </a:stretch>
        </p:blipFill>
        <p:spPr>
          <a:xfrm>
            <a:off x="8644519" y="819368"/>
            <a:ext cx="3416300" cy="4889500"/>
          </a:xfrm>
          <a:prstGeom prst="rect">
            <a:avLst/>
          </a:prstGeom>
        </p:spPr>
      </p:pic>
    </p:spTree>
    <p:extLst>
      <p:ext uri="{BB962C8B-B14F-4D97-AF65-F5344CB8AC3E}">
        <p14:creationId xmlns:p14="http://schemas.microsoft.com/office/powerpoint/2010/main" val="28686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Slow Start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r>
              <a:rPr lang="en-US" dirty="0"/>
              <a:t>Slow start </a:t>
            </a:r>
            <a:r>
              <a:rPr lang="en-US" dirty="0">
                <a:solidFill>
                  <a:schemeClr val="accent6"/>
                </a:solidFill>
              </a:rPr>
              <a:t>gradually increases </a:t>
            </a:r>
            <a:r>
              <a:rPr lang="en-US" dirty="0"/>
              <a:t>the amount of data transmitted until it finds the network’s </a:t>
            </a:r>
            <a:r>
              <a:rPr lang="en-US" dirty="0">
                <a:solidFill>
                  <a:srgbClr val="C00000"/>
                </a:solidFill>
              </a:rPr>
              <a:t>maximum carrying capacity</a:t>
            </a:r>
            <a:r>
              <a:rPr lang="en-US" dirty="0"/>
              <a:t>.</a:t>
            </a:r>
          </a:p>
          <a:p>
            <a:pPr algn="just"/>
            <a:r>
              <a:rPr lang="en-US" dirty="0"/>
              <a:t>A sender communicate to a receiver. Initial packet contains a </a:t>
            </a:r>
            <a:r>
              <a:rPr lang="en-US" dirty="0">
                <a:solidFill>
                  <a:srgbClr val="C00000"/>
                </a:solidFill>
              </a:rPr>
              <a:t>small congestion </a:t>
            </a:r>
            <a:r>
              <a:rPr lang="en-US" dirty="0"/>
              <a:t>window, which is determined based on the </a:t>
            </a:r>
            <a:r>
              <a:rPr lang="en-US" dirty="0">
                <a:solidFill>
                  <a:srgbClr val="C00000"/>
                </a:solidFill>
              </a:rPr>
              <a:t>sender’s maximum window</a:t>
            </a:r>
            <a:r>
              <a:rPr lang="en-US" dirty="0"/>
              <a:t>.</a:t>
            </a:r>
          </a:p>
          <a:p>
            <a:pPr algn="just"/>
            <a:r>
              <a:rPr lang="en-US" dirty="0"/>
              <a:t>A receiver acknowledges the packet and responds with its </a:t>
            </a:r>
            <a:r>
              <a:rPr lang="en-US" dirty="0">
                <a:solidFill>
                  <a:srgbClr val="C00000"/>
                </a:solidFill>
              </a:rPr>
              <a:t>own window size</a:t>
            </a:r>
            <a:r>
              <a:rPr lang="en-US" dirty="0"/>
              <a:t>. </a:t>
            </a:r>
          </a:p>
          <a:p>
            <a:pPr algn="just"/>
            <a:r>
              <a:rPr lang="en-US" dirty="0"/>
              <a:t>If the </a:t>
            </a:r>
            <a:r>
              <a:rPr lang="en-US" dirty="0">
                <a:solidFill>
                  <a:srgbClr val="C00000"/>
                </a:solidFill>
              </a:rPr>
              <a:t>receiver fails </a:t>
            </a:r>
            <a:r>
              <a:rPr lang="en-US" dirty="0"/>
              <a:t>to respond, the sender </a:t>
            </a:r>
            <a:r>
              <a:rPr lang="en-US" dirty="0">
                <a:solidFill>
                  <a:srgbClr val="C00000"/>
                </a:solidFill>
              </a:rPr>
              <a:t>knows not to continue </a:t>
            </a:r>
            <a:r>
              <a:rPr lang="en-US" dirty="0"/>
              <a:t>sending data.</a:t>
            </a:r>
          </a:p>
          <a:p>
            <a:pPr algn="just"/>
            <a:r>
              <a:rPr lang="en-US" dirty="0"/>
              <a:t>After receiving the </a:t>
            </a:r>
            <a:r>
              <a:rPr lang="en-US" dirty="0">
                <a:solidFill>
                  <a:srgbClr val="C00000"/>
                </a:solidFill>
              </a:rPr>
              <a:t>acknowledgement</a:t>
            </a:r>
            <a:r>
              <a:rPr lang="en-US" dirty="0"/>
              <a:t>, the sender </a:t>
            </a:r>
            <a:r>
              <a:rPr lang="en-US" dirty="0">
                <a:solidFill>
                  <a:srgbClr val="C00000"/>
                </a:solidFill>
              </a:rPr>
              <a:t>increases the next packe</a:t>
            </a:r>
            <a:r>
              <a:rPr lang="en-US" dirty="0"/>
              <a:t>t’s window size. </a:t>
            </a:r>
          </a:p>
          <a:p>
            <a:pPr algn="just"/>
            <a:r>
              <a:rPr lang="en-US" dirty="0"/>
              <a:t>The window size </a:t>
            </a:r>
            <a:r>
              <a:rPr lang="en-US" dirty="0">
                <a:solidFill>
                  <a:srgbClr val="C00000"/>
                </a:solidFill>
              </a:rPr>
              <a:t>gradually increases </a:t>
            </a:r>
            <a:r>
              <a:rPr lang="en-US" dirty="0"/>
              <a:t>until the receiver can no longer acknowledge each packet, or until either the sender or the receiver’s window limit is reached.</a:t>
            </a:r>
          </a:p>
          <a:p>
            <a:pPr algn="just"/>
            <a:endParaRPr lang="en-US" dirty="0"/>
          </a:p>
        </p:txBody>
      </p:sp>
    </p:spTree>
    <p:extLst>
      <p:ext uri="{BB962C8B-B14F-4D97-AF65-F5344CB8AC3E}">
        <p14:creationId xmlns:p14="http://schemas.microsoft.com/office/powerpoint/2010/main" val="36185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0016-8148-274E-AE00-50238C7D749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7DD660-C69E-F448-B968-8526C1E44CEE}"/>
              </a:ext>
            </a:extLst>
          </p:cNvPr>
          <p:cNvSpPr>
            <a:spLocks noGrp="1"/>
          </p:cNvSpPr>
          <p:nvPr>
            <p:ph idx="1"/>
          </p:nvPr>
        </p:nvSpPr>
        <p:spPr/>
        <p:txBody>
          <a:bodyPr/>
          <a:lstStyle/>
          <a:p>
            <a:r>
              <a:rPr lang="en-US" dirty="0"/>
              <a:t>Introduction about  Transport Layer Services and Protocol</a:t>
            </a:r>
          </a:p>
          <a:p>
            <a:r>
              <a:rPr lang="en-US" dirty="0"/>
              <a:t>Multiplexing and Demultiplexing </a:t>
            </a:r>
            <a:r>
              <a:rPr lang="en-US" sz="1800" dirty="0">
                <a:solidFill>
                  <a:schemeClr val="accent6"/>
                </a:solidFill>
              </a:rPr>
              <a:t>(Connection-less &amp; Connection Oriented)</a:t>
            </a:r>
            <a:endParaRPr lang="en-US" dirty="0">
              <a:solidFill>
                <a:schemeClr val="accent6"/>
              </a:solidFill>
            </a:endParaRPr>
          </a:p>
          <a:p>
            <a:r>
              <a:rPr lang="en-US" dirty="0"/>
              <a:t>Connection less transport </a:t>
            </a:r>
            <a:r>
              <a:rPr lang="en-US" sz="2000" dirty="0">
                <a:solidFill>
                  <a:schemeClr val="accent6"/>
                </a:solidFill>
              </a:rPr>
              <a:t>(UDP, Checksum)</a:t>
            </a:r>
          </a:p>
          <a:p>
            <a:r>
              <a:rPr lang="en-US" dirty="0"/>
              <a:t>Principles of Reliable Data Transfer</a:t>
            </a:r>
            <a:r>
              <a:rPr lang="en-US" sz="1800" dirty="0">
                <a:solidFill>
                  <a:schemeClr val="accent6"/>
                </a:solidFill>
              </a:rPr>
              <a:t>(</a:t>
            </a:r>
            <a:r>
              <a:rPr lang="en-US" sz="1800" dirty="0" err="1">
                <a:solidFill>
                  <a:schemeClr val="accent6"/>
                </a:solidFill>
              </a:rPr>
              <a:t>rdt</a:t>
            </a:r>
            <a:r>
              <a:rPr lang="en-US" sz="1800" dirty="0">
                <a:solidFill>
                  <a:schemeClr val="accent6"/>
                </a:solidFill>
              </a:rPr>
              <a:t> 1.0, </a:t>
            </a:r>
            <a:r>
              <a:rPr lang="en-US" sz="1800" dirty="0" err="1">
                <a:solidFill>
                  <a:schemeClr val="accent6"/>
                </a:solidFill>
              </a:rPr>
              <a:t>rdt</a:t>
            </a:r>
            <a:r>
              <a:rPr lang="en-US" sz="1800" dirty="0">
                <a:solidFill>
                  <a:schemeClr val="accent6"/>
                </a:solidFill>
              </a:rPr>
              <a:t> 2.0, </a:t>
            </a:r>
            <a:r>
              <a:rPr lang="en-US" sz="1800" dirty="0" err="1">
                <a:solidFill>
                  <a:schemeClr val="accent6"/>
                </a:solidFill>
              </a:rPr>
              <a:t>rdt</a:t>
            </a:r>
            <a:r>
              <a:rPr lang="en-US" sz="1800" dirty="0">
                <a:solidFill>
                  <a:schemeClr val="accent6"/>
                </a:solidFill>
              </a:rPr>
              <a:t> 2.1, </a:t>
            </a:r>
            <a:r>
              <a:rPr lang="en-US" sz="1800" dirty="0" err="1">
                <a:solidFill>
                  <a:schemeClr val="accent6"/>
                </a:solidFill>
              </a:rPr>
              <a:t>rdt</a:t>
            </a:r>
            <a:r>
              <a:rPr lang="en-US" sz="1800" dirty="0">
                <a:solidFill>
                  <a:schemeClr val="accent6"/>
                </a:solidFill>
              </a:rPr>
              <a:t> 2.2, </a:t>
            </a:r>
            <a:r>
              <a:rPr lang="en-US" sz="1800" dirty="0" err="1">
                <a:solidFill>
                  <a:schemeClr val="accent6"/>
                </a:solidFill>
              </a:rPr>
              <a:t>rdt</a:t>
            </a:r>
            <a:r>
              <a:rPr lang="en-US" sz="1800" dirty="0">
                <a:solidFill>
                  <a:schemeClr val="accent6"/>
                </a:solidFill>
              </a:rPr>
              <a:t> 3.0)</a:t>
            </a:r>
          </a:p>
          <a:p>
            <a:r>
              <a:rPr lang="en-US" dirty="0"/>
              <a:t>Pipelined Protocol </a:t>
            </a:r>
            <a:r>
              <a:rPr lang="en-US" sz="1800" dirty="0">
                <a:solidFill>
                  <a:schemeClr val="accent6"/>
                </a:solidFill>
              </a:rPr>
              <a:t>(</a:t>
            </a:r>
            <a:r>
              <a:rPr lang="en-US" sz="1800" dirty="0" err="1">
                <a:solidFill>
                  <a:schemeClr val="accent6"/>
                </a:solidFill>
              </a:rPr>
              <a:t>GobackN</a:t>
            </a:r>
            <a:r>
              <a:rPr lang="en-US" sz="1800" dirty="0">
                <a:solidFill>
                  <a:schemeClr val="accent6"/>
                </a:solidFill>
              </a:rPr>
              <a:t>, Selective Repeat)</a:t>
            </a:r>
            <a:endParaRPr lang="en-US" dirty="0">
              <a:solidFill>
                <a:schemeClr val="accent6"/>
              </a:solidFill>
            </a:endParaRPr>
          </a:p>
          <a:p>
            <a:r>
              <a:rPr lang="en-US" dirty="0"/>
              <a:t>Connection oriented transport </a:t>
            </a:r>
            <a:r>
              <a:rPr lang="en-US" dirty="0">
                <a:solidFill>
                  <a:schemeClr val="accent6"/>
                </a:solidFill>
              </a:rPr>
              <a:t>(TCP)</a:t>
            </a:r>
          </a:p>
          <a:p>
            <a:r>
              <a:rPr lang="en-US" dirty="0"/>
              <a:t>Flow Control &amp; Congestion Control</a:t>
            </a:r>
          </a:p>
          <a:p>
            <a:r>
              <a:rPr lang="en-US" dirty="0"/>
              <a:t>TCP Slow Start approach</a:t>
            </a:r>
          </a:p>
          <a:p>
            <a:endParaRPr lang="en-US" dirty="0"/>
          </a:p>
        </p:txBody>
      </p:sp>
    </p:spTree>
    <p:extLst>
      <p:ext uri="{BB962C8B-B14F-4D97-AF65-F5344CB8AC3E}">
        <p14:creationId xmlns:p14="http://schemas.microsoft.com/office/powerpoint/2010/main" val="276360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Devangi.kotak@darshan.ac.in</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Department of Computer Application</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a:t>
            </a:r>
            <a:r>
              <a:rPr lang="en-US" dirty="0" err="1"/>
              <a:t>Devangi</a:t>
            </a:r>
            <a:r>
              <a:rPr lang="en-US" dirty="0"/>
              <a:t> L. Kotak</a:t>
            </a:r>
          </a:p>
        </p:txBody>
      </p:sp>
      <p:sp>
        <p:nvSpPr>
          <p:cNvPr id="2" name="Text Placeholder 1">
            <a:extLst>
              <a:ext uri="{FF2B5EF4-FFF2-40B4-BE49-F238E27FC236}">
                <a16:creationId xmlns:a16="http://schemas.microsoft.com/office/drawing/2014/main" id="{3B549BA2-2678-C31B-B591-92E6E66952B3}"/>
              </a:ext>
            </a:extLst>
          </p:cNvPr>
          <p:cNvSpPr>
            <a:spLocks noGrp="1"/>
          </p:cNvSpPr>
          <p:nvPr>
            <p:ph type="body" sz="quarter" idx="16"/>
          </p:nvPr>
        </p:nvSpPr>
        <p:spPr/>
        <p:txBody>
          <a:bodyPr/>
          <a:lstStyle/>
          <a:p>
            <a:pPr>
              <a:spcAft>
                <a:spcPts val="600"/>
              </a:spcAft>
            </a:pPr>
            <a:r>
              <a:rPr lang="en-US" b="1" dirty="0"/>
              <a:t>Computer Networks </a:t>
            </a:r>
            <a:r>
              <a:rPr lang="en-US" dirty="0"/>
              <a:t>(CN)</a:t>
            </a:r>
          </a:p>
          <a:p>
            <a:pPr>
              <a:spcAft>
                <a:spcPts val="600"/>
              </a:spcAft>
            </a:pPr>
            <a:r>
              <a:rPr lang="en-US" dirty="0"/>
              <a:t>DU #2305CS332</a:t>
            </a:r>
          </a:p>
        </p:txBody>
      </p:sp>
      <p:pic>
        <p:nvPicPr>
          <p:cNvPr id="8" name="Picture Placeholder 7">
            <a:extLst>
              <a:ext uri="{FF2B5EF4-FFF2-40B4-BE49-F238E27FC236}">
                <a16:creationId xmlns:a16="http://schemas.microsoft.com/office/drawing/2014/main" id="{22BC776E-41A8-4659-A3F0-C48BFCBA0FE9}"/>
              </a:ext>
            </a:extLst>
          </p:cNvPr>
          <p:cNvPicPr>
            <a:picLocks noGrp="1" noChangeAspect="1"/>
          </p:cNvPicPr>
          <p:nvPr>
            <p:ph type="pic" sz="quarter" idx="10"/>
          </p:nvPr>
        </p:nvPicPr>
        <p:blipFill>
          <a:blip r:embed="rId2"/>
          <a:srcRect l="3855" r="3855"/>
          <a:stretch>
            <a:fillRect/>
          </a:stretch>
        </p:blipFill>
        <p:spPr/>
      </p:pic>
    </p:spTree>
    <p:extLst>
      <p:ext uri="{BB962C8B-B14F-4D97-AF65-F5344CB8AC3E}">
        <p14:creationId xmlns:p14="http://schemas.microsoft.com/office/powerpoint/2010/main" val="142759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2492-884A-4CDE-9523-59C2A7CD2FF7}"/>
              </a:ext>
            </a:extLst>
          </p:cNvPr>
          <p:cNvSpPr>
            <a:spLocks noGrp="1"/>
          </p:cNvSpPr>
          <p:nvPr>
            <p:ph type="title"/>
          </p:nvPr>
        </p:nvSpPr>
        <p:spPr/>
        <p:txBody>
          <a:bodyPr/>
          <a:lstStyle/>
          <a:p>
            <a:r>
              <a:rPr lang="en-US" dirty="0"/>
              <a:t>Multiplexing / Demultiplexing</a:t>
            </a:r>
          </a:p>
        </p:txBody>
      </p:sp>
      <p:pic>
        <p:nvPicPr>
          <p:cNvPr id="4" name="Content Placeholder 3">
            <a:extLst>
              <a:ext uri="{FF2B5EF4-FFF2-40B4-BE49-F238E27FC236}">
                <a16:creationId xmlns:a16="http://schemas.microsoft.com/office/drawing/2014/main" id="{C7CDE7B7-7B66-43BB-8D34-1A04BAF953D8}"/>
              </a:ext>
            </a:extLst>
          </p:cNvPr>
          <p:cNvPicPr>
            <a:picLocks noGrp="1" noChangeAspect="1"/>
          </p:cNvPicPr>
          <p:nvPr>
            <p:ph idx="1"/>
          </p:nvPr>
        </p:nvPicPr>
        <p:blipFill>
          <a:blip r:embed="rId2"/>
          <a:stretch>
            <a:fillRect/>
          </a:stretch>
        </p:blipFill>
        <p:spPr>
          <a:xfrm>
            <a:off x="797509" y="2014904"/>
            <a:ext cx="3863675" cy="2187130"/>
          </a:xfrm>
          <a:prstGeom prst="rect">
            <a:avLst/>
          </a:prstGeom>
        </p:spPr>
      </p:pic>
      <p:pic>
        <p:nvPicPr>
          <p:cNvPr id="5" name="Picture 4">
            <a:extLst>
              <a:ext uri="{FF2B5EF4-FFF2-40B4-BE49-F238E27FC236}">
                <a16:creationId xmlns:a16="http://schemas.microsoft.com/office/drawing/2014/main" id="{C6406399-7A5D-49C7-B024-E60E6E267ADE}"/>
              </a:ext>
            </a:extLst>
          </p:cNvPr>
          <p:cNvPicPr>
            <a:picLocks noChangeAspect="1"/>
          </p:cNvPicPr>
          <p:nvPr/>
        </p:nvPicPr>
        <p:blipFill>
          <a:blip r:embed="rId3"/>
          <a:stretch>
            <a:fillRect/>
          </a:stretch>
        </p:blipFill>
        <p:spPr>
          <a:xfrm>
            <a:off x="6218782" y="2014904"/>
            <a:ext cx="4077053" cy="2362405"/>
          </a:xfrm>
          <a:prstGeom prst="rect">
            <a:avLst/>
          </a:prstGeom>
        </p:spPr>
      </p:pic>
    </p:spTree>
    <p:extLst>
      <p:ext uri="{BB962C8B-B14F-4D97-AF65-F5344CB8AC3E}">
        <p14:creationId xmlns:p14="http://schemas.microsoft.com/office/powerpoint/2010/main" val="33959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 Demultiplexing</a:t>
            </a:r>
          </a:p>
        </p:txBody>
      </p:sp>
      <p:sp>
        <p:nvSpPr>
          <p:cNvPr id="4" name="Content Placeholder 3">
            <a:extLst>
              <a:ext uri="{FF2B5EF4-FFF2-40B4-BE49-F238E27FC236}">
                <a16:creationId xmlns:a16="http://schemas.microsoft.com/office/drawing/2014/main" id="{A3E3227E-154A-F551-DAB7-096858922C37}"/>
              </a:ext>
            </a:extLst>
          </p:cNvPr>
          <p:cNvSpPr>
            <a:spLocks noGrp="1"/>
          </p:cNvSpPr>
          <p:nvPr>
            <p:ph idx="1"/>
          </p:nvPr>
        </p:nvSpPr>
        <p:spPr/>
        <p:txBody>
          <a:bodyPr/>
          <a:lstStyle/>
          <a:p>
            <a:endParaRPr lang="en-US" dirty="0"/>
          </a:p>
        </p:txBody>
      </p:sp>
      <p:sp>
        <p:nvSpPr>
          <p:cNvPr id="6" name="Freeform 157"/>
          <p:cNvSpPr>
            <a:spLocks/>
          </p:cNvSpPr>
          <p:nvPr/>
        </p:nvSpPr>
        <p:spPr bwMode="auto">
          <a:xfrm>
            <a:off x="4291013" y="3143250"/>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chemeClr val="bg1"/>
              </a:gs>
              <a:gs pos="100000">
                <a:schemeClr val="bg1">
                  <a:lumMod val="65000"/>
                </a:schemeClr>
              </a:gs>
            </a:gsLst>
            <a:lin ang="0" scaled="1"/>
          </a:gradFill>
          <a:ln w="9525">
            <a:solidFill>
              <a:srgbClr val="DDDDDD"/>
            </a:solidFill>
            <a:round/>
            <a:headEnd/>
            <a:tailEnd/>
          </a:ln>
          <a:effectLst/>
        </p:spPr>
        <p:txBody>
          <a:bodyPr/>
          <a:lstStyle/>
          <a:p>
            <a:endParaRPr lang="en-US"/>
          </a:p>
        </p:txBody>
      </p:sp>
      <p:sp>
        <p:nvSpPr>
          <p:cNvPr id="8" name="Text Box 37"/>
          <p:cNvSpPr txBox="1">
            <a:spLocks noChangeArrowheads="1"/>
          </p:cNvSpPr>
          <p:nvPr/>
        </p:nvSpPr>
        <p:spPr bwMode="auto">
          <a:xfrm>
            <a:off x="9531351" y="4068763"/>
            <a:ext cx="827471"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process</a:t>
            </a:r>
          </a:p>
        </p:txBody>
      </p:sp>
      <p:sp>
        <p:nvSpPr>
          <p:cNvPr id="9" name="Text Box 38"/>
          <p:cNvSpPr txBox="1">
            <a:spLocks noChangeArrowheads="1"/>
          </p:cNvSpPr>
          <p:nvPr/>
        </p:nvSpPr>
        <p:spPr bwMode="auto">
          <a:xfrm>
            <a:off x="9505950" y="3667125"/>
            <a:ext cx="72487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a:latin typeface="+mn-lt"/>
              </a:rPr>
              <a:t>socket</a:t>
            </a:r>
          </a:p>
        </p:txBody>
      </p:sp>
      <p:grpSp>
        <p:nvGrpSpPr>
          <p:cNvPr id="10" name="Group 177"/>
          <p:cNvGrpSpPr>
            <a:grpSpLocks/>
          </p:cNvGrpSpPr>
          <p:nvPr/>
        </p:nvGrpSpPr>
        <p:grpSpPr bwMode="auto">
          <a:xfrm>
            <a:off x="6470651" y="1290637"/>
            <a:ext cx="5003801" cy="1797052"/>
            <a:chOff x="3116" y="813"/>
            <a:chExt cx="3152" cy="1132"/>
          </a:xfrm>
        </p:grpSpPr>
        <p:sp>
          <p:nvSpPr>
            <p:cNvPr id="11" name="Rectangle 41"/>
            <p:cNvSpPr>
              <a:spLocks noChangeArrowheads="1"/>
            </p:cNvSpPr>
            <p:nvPr/>
          </p:nvSpPr>
          <p:spPr bwMode="auto">
            <a:xfrm>
              <a:off x="3116" y="986"/>
              <a:ext cx="3152" cy="959"/>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just">
                <a:lnSpc>
                  <a:spcPct val="80000"/>
                </a:lnSpc>
                <a:defRPr/>
              </a:pPr>
              <a:endParaRPr lang="en-US" sz="2000" dirty="0">
                <a:ea typeface="ＭＳ Ｐゴシック" charset="0"/>
              </a:endParaRPr>
            </a:p>
            <a:p>
              <a:pPr algn="just">
                <a:lnSpc>
                  <a:spcPct val="80000"/>
                </a:lnSpc>
                <a:defRPr/>
              </a:pPr>
              <a:r>
                <a:rPr lang="en-US" sz="2000" dirty="0">
                  <a:ea typeface="ＭＳ Ｐゴシック" charset="0"/>
                </a:rPr>
                <a:t>Job of delivering data to correct socket is called </a:t>
              </a:r>
            </a:p>
            <a:p>
              <a:pPr algn="just">
                <a:lnSpc>
                  <a:spcPct val="80000"/>
                </a:lnSpc>
                <a:defRPr/>
              </a:pPr>
              <a:r>
                <a:rPr lang="en-US" sz="2000" dirty="0">
                  <a:ea typeface="ＭＳ Ｐゴシック" charset="0"/>
                </a:rPr>
                <a:t>demultiplexing. Use header information to </a:t>
              </a:r>
            </a:p>
            <a:p>
              <a:pPr algn="just">
                <a:lnSpc>
                  <a:spcPct val="80000"/>
                </a:lnSpc>
                <a:defRPr/>
              </a:pPr>
              <a:r>
                <a:rPr lang="en-US" sz="2000" dirty="0">
                  <a:ea typeface="ＭＳ Ｐゴシック" charset="0"/>
                </a:rPr>
                <a:t>deliver received segments to correct socket</a:t>
              </a:r>
            </a:p>
            <a:p>
              <a:pPr algn="just">
                <a:lnSpc>
                  <a:spcPct val="80000"/>
                </a:lnSpc>
                <a:defRPr/>
              </a:pPr>
              <a:endParaRPr lang="en-US" sz="2000" dirty="0">
                <a:ea typeface="ＭＳ Ｐゴシック" charset="0"/>
              </a:endParaRPr>
            </a:p>
          </p:txBody>
        </p:sp>
        <p:sp>
          <p:nvSpPr>
            <p:cNvPr id="14" name="Text Box 44"/>
            <p:cNvSpPr txBox="1">
              <a:spLocks noChangeArrowheads="1"/>
            </p:cNvSpPr>
            <p:nvPr/>
          </p:nvSpPr>
          <p:spPr bwMode="auto">
            <a:xfrm>
              <a:off x="3240" y="813"/>
              <a:ext cx="2146"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Demultiplexing at receiver:</a:t>
              </a:r>
            </a:p>
          </p:txBody>
        </p:sp>
      </p:grpSp>
      <p:grpSp>
        <p:nvGrpSpPr>
          <p:cNvPr id="15" name="Group 176"/>
          <p:cNvGrpSpPr>
            <a:grpSpLocks/>
          </p:cNvGrpSpPr>
          <p:nvPr/>
        </p:nvGrpSpPr>
        <p:grpSpPr bwMode="auto">
          <a:xfrm>
            <a:off x="1749426" y="1147690"/>
            <a:ext cx="4029075" cy="1754188"/>
            <a:chOff x="259" y="841"/>
            <a:chExt cx="2538" cy="1105"/>
          </a:xfrm>
        </p:grpSpPr>
        <p:sp>
          <p:nvSpPr>
            <p:cNvPr id="16" name="Text Box 45"/>
            <p:cNvSpPr txBox="1">
              <a:spLocks noChangeArrowheads="1"/>
            </p:cNvSpPr>
            <p:nvPr/>
          </p:nvSpPr>
          <p:spPr bwMode="auto">
            <a:xfrm>
              <a:off x="264" y="1111"/>
              <a:ext cx="2533" cy="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0000"/>
                </a:lnSpc>
                <a:defRPr/>
              </a:pPr>
              <a:r>
                <a:rPr lang="en-US" sz="2000" dirty="0">
                  <a:latin typeface="+mn-lt"/>
                </a:rPr>
                <a:t>Job of collecting data from multiple</a:t>
              </a:r>
            </a:p>
            <a:p>
              <a:pPr algn="just">
                <a:lnSpc>
                  <a:spcPct val="80000"/>
                </a:lnSpc>
                <a:defRPr/>
              </a:pPr>
              <a:r>
                <a:rPr lang="en-US" sz="2000" dirty="0">
                  <a:latin typeface="+mn-lt"/>
                </a:rPr>
                <a:t>Sockets and add transport header (like source port no and destination port no  (later used for demultiplexing)</a:t>
              </a:r>
            </a:p>
          </p:txBody>
        </p:sp>
        <p:sp>
          <p:nvSpPr>
            <p:cNvPr id="17" name="Rectangle 46"/>
            <p:cNvSpPr>
              <a:spLocks noChangeArrowheads="1"/>
            </p:cNvSpPr>
            <p:nvPr/>
          </p:nvSpPr>
          <p:spPr bwMode="auto">
            <a:xfrm>
              <a:off x="259" y="1009"/>
              <a:ext cx="2538" cy="904"/>
            </a:xfrm>
            <a:prstGeom prst="rect">
              <a:avLst/>
            </a:prstGeom>
            <a:noFill/>
            <a:ln w="19050">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8" name="Group 47"/>
            <p:cNvGrpSpPr>
              <a:grpSpLocks/>
            </p:cNvGrpSpPr>
            <p:nvPr/>
          </p:nvGrpSpPr>
          <p:grpSpPr bwMode="auto">
            <a:xfrm>
              <a:off x="332" y="841"/>
              <a:ext cx="1856" cy="291"/>
              <a:chOff x="1101" y="3681"/>
              <a:chExt cx="1782" cy="291"/>
            </a:xfrm>
          </p:grpSpPr>
          <p:sp>
            <p:nvSpPr>
              <p:cNvPr id="19" name="Rectangle 48"/>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Text Box 49"/>
              <p:cNvSpPr txBox="1">
                <a:spLocks noChangeArrowheads="1"/>
              </p:cNvSpPr>
              <p:nvPr/>
            </p:nvSpPr>
            <p:spPr bwMode="auto">
              <a:xfrm>
                <a:off x="1101" y="3681"/>
                <a:ext cx="1782" cy="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solidFill>
                      <a:srgbClr val="CC0000"/>
                    </a:solidFill>
                    <a:latin typeface="+mn-lt"/>
                  </a:rPr>
                  <a:t>Multiplexing at sender:</a:t>
                </a:r>
              </a:p>
            </p:txBody>
          </p:sp>
        </p:grpSp>
      </p:grpSp>
      <p:grpSp>
        <p:nvGrpSpPr>
          <p:cNvPr id="21" name="Group 57"/>
          <p:cNvGrpSpPr>
            <a:grpSpLocks/>
          </p:cNvGrpSpPr>
          <p:nvPr/>
        </p:nvGrpSpPr>
        <p:grpSpPr bwMode="auto">
          <a:xfrm>
            <a:off x="9005888" y="3741739"/>
            <a:ext cx="533400" cy="206375"/>
            <a:chOff x="344" y="1846"/>
            <a:chExt cx="336" cy="130"/>
          </a:xfrm>
        </p:grpSpPr>
        <p:sp>
          <p:nvSpPr>
            <p:cNvPr id="22" name="Rectangle 35"/>
            <p:cNvSpPr>
              <a:spLocks noChangeArrowheads="1"/>
            </p:cNvSpPr>
            <p:nvPr/>
          </p:nvSpPr>
          <p:spPr bwMode="auto">
            <a:xfrm>
              <a:off x="344" y="1846"/>
              <a:ext cx="336" cy="13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 name="Rectangle 54"/>
            <p:cNvSpPr>
              <a:spLocks noChangeArrowheads="1"/>
            </p:cNvSpPr>
            <p:nvPr/>
          </p:nvSpPr>
          <p:spPr bwMode="auto">
            <a:xfrm>
              <a:off x="454" y="1863"/>
              <a:ext cx="110" cy="99"/>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5"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6" name="Rectangle 23"/>
          <p:cNvSpPr>
            <a:spLocks noChangeArrowheads="1"/>
          </p:cNvSpPr>
          <p:nvPr/>
        </p:nvSpPr>
        <p:spPr bwMode="auto">
          <a:xfrm>
            <a:off x="4838701" y="3194050"/>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27" name="Rectangle 24"/>
          <p:cNvSpPr>
            <a:spLocks noChangeArrowheads="1"/>
          </p:cNvSpPr>
          <p:nvPr/>
        </p:nvSpPr>
        <p:spPr bwMode="auto">
          <a:xfrm>
            <a:off x="4803775" y="3248026"/>
            <a:ext cx="1473200"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28" name="Line 25"/>
          <p:cNvSpPr>
            <a:spLocks noChangeShapeType="1"/>
          </p:cNvSpPr>
          <p:nvPr/>
        </p:nvSpPr>
        <p:spPr bwMode="auto">
          <a:xfrm>
            <a:off x="4810125" y="4017964"/>
            <a:ext cx="146050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Text Box 26"/>
          <p:cNvSpPr txBox="1">
            <a:spLocks noChangeArrowheads="1"/>
          </p:cNvSpPr>
          <p:nvPr/>
        </p:nvSpPr>
        <p:spPr bwMode="auto">
          <a:xfrm>
            <a:off x="4881564" y="400050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30" name="Line 27"/>
          <p:cNvSpPr>
            <a:spLocks noChangeShapeType="1"/>
          </p:cNvSpPr>
          <p:nvPr/>
        </p:nvSpPr>
        <p:spPr bwMode="auto">
          <a:xfrm>
            <a:off x="4811714" y="43354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Text Box 26"/>
          <p:cNvSpPr txBox="1">
            <a:spLocks noChangeArrowheads="1"/>
          </p:cNvSpPr>
          <p:nvPr/>
        </p:nvSpPr>
        <p:spPr bwMode="auto">
          <a:xfrm>
            <a:off x="4878389" y="32146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32" name="Text Box 26"/>
          <p:cNvSpPr txBox="1">
            <a:spLocks noChangeArrowheads="1"/>
          </p:cNvSpPr>
          <p:nvPr/>
        </p:nvSpPr>
        <p:spPr bwMode="auto">
          <a:xfrm>
            <a:off x="4875214" y="49053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33" name="Text Box 26"/>
          <p:cNvSpPr txBox="1">
            <a:spLocks noChangeArrowheads="1"/>
          </p:cNvSpPr>
          <p:nvPr/>
        </p:nvSpPr>
        <p:spPr bwMode="auto">
          <a:xfrm>
            <a:off x="4875214" y="46196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34" name="Text Box 26"/>
          <p:cNvSpPr txBox="1">
            <a:spLocks noChangeArrowheads="1"/>
          </p:cNvSpPr>
          <p:nvPr/>
        </p:nvSpPr>
        <p:spPr bwMode="auto">
          <a:xfrm>
            <a:off x="4875214" y="43211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35" name="Oval 120"/>
          <p:cNvSpPr>
            <a:spLocks noChangeArrowheads="1"/>
          </p:cNvSpPr>
          <p:nvPr/>
        </p:nvSpPr>
        <p:spPr bwMode="auto">
          <a:xfrm>
            <a:off x="557530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P2</a:t>
            </a:r>
          </a:p>
        </p:txBody>
      </p:sp>
      <p:sp>
        <p:nvSpPr>
          <p:cNvPr id="36" name="Line 27"/>
          <p:cNvSpPr>
            <a:spLocks noChangeShapeType="1"/>
          </p:cNvSpPr>
          <p:nvPr/>
        </p:nvSpPr>
        <p:spPr bwMode="auto">
          <a:xfrm>
            <a:off x="4808539" y="464661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27"/>
          <p:cNvSpPr>
            <a:spLocks noChangeShapeType="1"/>
          </p:cNvSpPr>
          <p:nvPr/>
        </p:nvSpPr>
        <p:spPr bwMode="auto">
          <a:xfrm>
            <a:off x="4805364" y="4945063"/>
            <a:ext cx="145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Oval 128"/>
          <p:cNvSpPr>
            <a:spLocks noChangeArrowheads="1"/>
          </p:cNvSpPr>
          <p:nvPr/>
        </p:nvSpPr>
        <p:spPr bwMode="auto">
          <a:xfrm>
            <a:off x="4870450" y="35893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P1</a:t>
            </a:r>
          </a:p>
        </p:txBody>
      </p:sp>
      <p:grpSp>
        <p:nvGrpSpPr>
          <p:cNvPr id="39" name="Group 134"/>
          <p:cNvGrpSpPr>
            <a:grpSpLocks/>
          </p:cNvGrpSpPr>
          <p:nvPr/>
        </p:nvGrpSpPr>
        <p:grpSpPr bwMode="auto">
          <a:xfrm>
            <a:off x="5651500" y="3948113"/>
            <a:ext cx="412750" cy="158750"/>
            <a:chOff x="1383" y="2620"/>
            <a:chExt cx="260" cy="100"/>
          </a:xfrm>
        </p:grpSpPr>
        <p:sp>
          <p:nvSpPr>
            <p:cNvPr id="40" name="Rectangle 130"/>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1" name="Rectangle 131"/>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2"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3"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44" name="Group 135"/>
          <p:cNvGrpSpPr>
            <a:grpSpLocks/>
          </p:cNvGrpSpPr>
          <p:nvPr/>
        </p:nvGrpSpPr>
        <p:grpSpPr bwMode="auto">
          <a:xfrm>
            <a:off x="4949825" y="3940175"/>
            <a:ext cx="412750" cy="158750"/>
            <a:chOff x="1383" y="2620"/>
            <a:chExt cx="260" cy="100"/>
          </a:xfrm>
        </p:grpSpPr>
        <p:sp>
          <p:nvSpPr>
            <p:cNvPr id="45" name="Rectangle 136"/>
            <p:cNvSpPr>
              <a:spLocks noChangeArrowheads="1"/>
            </p:cNvSpPr>
            <p:nvPr/>
          </p:nvSpPr>
          <p:spPr bwMode="auto">
            <a:xfrm>
              <a:off x="1383" y="2620"/>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6" name="Rectangle 137"/>
            <p:cNvSpPr>
              <a:spLocks noChangeArrowheads="1"/>
            </p:cNvSpPr>
            <p:nvPr/>
          </p:nvSpPr>
          <p:spPr bwMode="auto">
            <a:xfrm>
              <a:off x="1434" y="2633"/>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7"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48"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51" name="Rectangle 23"/>
          <p:cNvSpPr>
            <a:spLocks noChangeArrowheads="1"/>
          </p:cNvSpPr>
          <p:nvPr/>
        </p:nvSpPr>
        <p:spPr bwMode="auto">
          <a:xfrm>
            <a:off x="7100889" y="3563938"/>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en-US" sz="2400"/>
          </a:p>
        </p:txBody>
      </p:sp>
      <p:sp>
        <p:nvSpPr>
          <p:cNvPr id="52" name="Rectangle 24"/>
          <p:cNvSpPr>
            <a:spLocks noChangeArrowheads="1"/>
          </p:cNvSpPr>
          <p:nvPr/>
        </p:nvSpPr>
        <p:spPr bwMode="auto">
          <a:xfrm>
            <a:off x="7062789" y="3617913"/>
            <a:ext cx="1273175" cy="1979612"/>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53" name="Line 25"/>
          <p:cNvSpPr>
            <a:spLocks noChangeShapeType="1"/>
          </p:cNvSpPr>
          <p:nvPr/>
        </p:nvSpPr>
        <p:spPr bwMode="auto">
          <a:xfrm>
            <a:off x="7072313" y="43783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Text Box 26"/>
          <p:cNvSpPr txBox="1">
            <a:spLocks noChangeArrowheads="1"/>
          </p:cNvSpPr>
          <p:nvPr/>
        </p:nvSpPr>
        <p:spPr bwMode="auto">
          <a:xfrm>
            <a:off x="7029451" y="4360863"/>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55" name="Line 27"/>
          <p:cNvSpPr>
            <a:spLocks noChangeShapeType="1"/>
          </p:cNvSpPr>
          <p:nvPr/>
        </p:nvSpPr>
        <p:spPr bwMode="auto">
          <a:xfrm>
            <a:off x="7080250" y="4699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Line 28"/>
          <p:cNvSpPr>
            <a:spLocks noChangeShapeType="1"/>
          </p:cNvSpPr>
          <p:nvPr/>
        </p:nvSpPr>
        <p:spPr bwMode="auto">
          <a:xfrm>
            <a:off x="7065963" y="500856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 name="Line 29"/>
          <p:cNvSpPr>
            <a:spLocks noChangeShapeType="1"/>
          </p:cNvSpPr>
          <p:nvPr/>
        </p:nvSpPr>
        <p:spPr bwMode="auto">
          <a:xfrm>
            <a:off x="7065963" y="52943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26"/>
          <p:cNvSpPr txBox="1">
            <a:spLocks noChangeArrowheads="1"/>
          </p:cNvSpPr>
          <p:nvPr/>
        </p:nvSpPr>
        <p:spPr bwMode="auto">
          <a:xfrm>
            <a:off x="7064376" y="36083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59" name="Text Box 26"/>
          <p:cNvSpPr txBox="1">
            <a:spLocks noChangeArrowheads="1"/>
          </p:cNvSpPr>
          <p:nvPr/>
        </p:nvSpPr>
        <p:spPr bwMode="auto">
          <a:xfrm>
            <a:off x="7019926" y="526573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60" name="Text Box 26"/>
          <p:cNvSpPr txBox="1">
            <a:spLocks noChangeArrowheads="1"/>
          </p:cNvSpPr>
          <p:nvPr/>
        </p:nvSpPr>
        <p:spPr bwMode="auto">
          <a:xfrm>
            <a:off x="7038976" y="4979988"/>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61" name="Text Box 26"/>
          <p:cNvSpPr txBox="1">
            <a:spLocks noChangeArrowheads="1"/>
          </p:cNvSpPr>
          <p:nvPr/>
        </p:nvSpPr>
        <p:spPr bwMode="auto">
          <a:xfrm>
            <a:off x="7029451" y="4684713"/>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62" name="Oval 101"/>
          <p:cNvSpPr>
            <a:spLocks noChangeArrowheads="1"/>
          </p:cNvSpPr>
          <p:nvPr/>
        </p:nvSpPr>
        <p:spPr bwMode="auto">
          <a:xfrm>
            <a:off x="7399339" y="3949700"/>
            <a:ext cx="598487"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P4</a:t>
            </a:r>
          </a:p>
        </p:txBody>
      </p:sp>
      <p:sp>
        <p:nvSpPr>
          <p:cNvPr id="63" name="Freeform 103"/>
          <p:cNvSpPr>
            <a:spLocks/>
          </p:cNvSpPr>
          <p:nvPr/>
        </p:nvSpPr>
        <p:spPr bwMode="auto">
          <a:xfrm>
            <a:off x="8348664" y="3595688"/>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chemeClr val="bg1">
                  <a:lumMod val="65000"/>
                </a:schemeClr>
              </a:gs>
              <a:gs pos="100000">
                <a:schemeClr val="bg1"/>
              </a:gs>
            </a:gsLst>
            <a:lin ang="0" scaled="1"/>
          </a:gradFill>
          <a:ln w="9525">
            <a:solidFill>
              <a:srgbClr val="DDDDDD"/>
            </a:solidFill>
            <a:round/>
            <a:headEnd/>
            <a:tailEnd/>
          </a:ln>
          <a:effectLst/>
        </p:spPr>
        <p:txBody>
          <a:bodyPr/>
          <a:lstStyle/>
          <a:p>
            <a:endParaRPr lang="en-US"/>
          </a:p>
        </p:txBody>
      </p:sp>
      <p:sp>
        <p:nvSpPr>
          <p:cNvPr id="64" name="Freeform 70"/>
          <p:cNvSpPr>
            <a:spLocks/>
          </p:cNvSpPr>
          <p:nvPr/>
        </p:nvSpPr>
        <p:spPr bwMode="auto">
          <a:xfrm>
            <a:off x="2159000" y="3616325"/>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3FCFC"/>
              </a:gs>
              <a:gs pos="100000">
                <a:schemeClr val="bg1">
                  <a:lumMod val="65000"/>
                </a:schemeClr>
              </a:gs>
            </a:gsLst>
            <a:lin ang="0" scaled="1"/>
          </a:gradFill>
          <a:ln w="9525">
            <a:solidFill>
              <a:srgbClr val="DDDDDD"/>
            </a:solidFill>
            <a:round/>
            <a:headEnd/>
            <a:tailEnd/>
          </a:ln>
          <a:effectLst/>
        </p:spPr>
        <p:txBody>
          <a:bodyPr/>
          <a:lstStyle/>
          <a:p>
            <a:endParaRPr lang="en-US"/>
          </a:p>
        </p:txBody>
      </p:sp>
      <p:sp>
        <p:nvSpPr>
          <p:cNvPr id="65" name="Rectangle 23"/>
          <p:cNvSpPr>
            <a:spLocks noChangeArrowheads="1"/>
          </p:cNvSpPr>
          <p:nvPr/>
        </p:nvSpPr>
        <p:spPr bwMode="auto">
          <a:xfrm>
            <a:off x="2755900" y="3571875"/>
            <a:ext cx="1296988" cy="1981200"/>
          </a:xfrm>
          <a:prstGeom prst="rect">
            <a:avLst/>
          </a:prstGeom>
          <a:solidFill>
            <a:srgbClr val="000099"/>
          </a:solidFill>
          <a:ln w="9525">
            <a:solidFill>
              <a:schemeClr val="accent6"/>
            </a:solidFill>
            <a:miter lim="800000"/>
            <a:headEnd/>
            <a:tailEnd/>
          </a:ln>
        </p:spPr>
        <p:txBody>
          <a:bodyPr wrap="none" anchor="ctr"/>
          <a:lstStyle/>
          <a:p>
            <a:pPr algn="l"/>
            <a:endParaRPr lang="en-US" sz="2400"/>
          </a:p>
        </p:txBody>
      </p:sp>
      <p:sp>
        <p:nvSpPr>
          <p:cNvPr id="66" name="Rectangle 24"/>
          <p:cNvSpPr>
            <a:spLocks noChangeArrowheads="1"/>
          </p:cNvSpPr>
          <p:nvPr/>
        </p:nvSpPr>
        <p:spPr bwMode="auto">
          <a:xfrm>
            <a:off x="2717801" y="3625851"/>
            <a:ext cx="1273175" cy="1979613"/>
          </a:xfrm>
          <a:prstGeom prst="rect">
            <a:avLst/>
          </a:prstGeom>
          <a:solidFill>
            <a:schemeClr val="bg1"/>
          </a:solidFill>
          <a:ln w="28575">
            <a:solidFill>
              <a:schemeClr val="tx1"/>
            </a:solidFill>
            <a:miter lim="800000"/>
            <a:headEnd/>
            <a:tailEnd/>
          </a:ln>
        </p:spPr>
        <p:txBody>
          <a:bodyPr wrap="none" anchor="ctr"/>
          <a:lstStyle/>
          <a:p>
            <a:pPr algn="l"/>
            <a:endParaRPr lang="en-US" sz="2400"/>
          </a:p>
        </p:txBody>
      </p:sp>
      <p:sp>
        <p:nvSpPr>
          <p:cNvPr id="67" name="Line 25"/>
          <p:cNvSpPr>
            <a:spLocks noChangeShapeType="1"/>
          </p:cNvSpPr>
          <p:nvPr/>
        </p:nvSpPr>
        <p:spPr bwMode="auto">
          <a:xfrm>
            <a:off x="2727325" y="438626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 name="Text Box 26"/>
          <p:cNvSpPr txBox="1">
            <a:spLocks noChangeArrowheads="1"/>
          </p:cNvSpPr>
          <p:nvPr/>
        </p:nvSpPr>
        <p:spPr bwMode="auto">
          <a:xfrm>
            <a:off x="2684464" y="436880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transport</a:t>
            </a:r>
          </a:p>
        </p:txBody>
      </p:sp>
      <p:sp>
        <p:nvSpPr>
          <p:cNvPr id="69" name="Line 27"/>
          <p:cNvSpPr>
            <a:spLocks noChangeShapeType="1"/>
          </p:cNvSpPr>
          <p:nvPr/>
        </p:nvSpPr>
        <p:spPr bwMode="auto">
          <a:xfrm>
            <a:off x="2735263" y="47069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28"/>
          <p:cNvSpPr>
            <a:spLocks noChangeShapeType="1"/>
          </p:cNvSpPr>
          <p:nvPr/>
        </p:nvSpPr>
        <p:spPr bwMode="auto">
          <a:xfrm>
            <a:off x="2720975" y="50165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 name="Line 29"/>
          <p:cNvSpPr>
            <a:spLocks noChangeShapeType="1"/>
          </p:cNvSpPr>
          <p:nvPr/>
        </p:nvSpPr>
        <p:spPr bwMode="auto">
          <a:xfrm>
            <a:off x="2720975" y="530225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 name="Text Box 26"/>
          <p:cNvSpPr txBox="1">
            <a:spLocks noChangeArrowheads="1"/>
          </p:cNvSpPr>
          <p:nvPr/>
        </p:nvSpPr>
        <p:spPr bwMode="auto">
          <a:xfrm>
            <a:off x="2719389" y="36163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application</a:t>
            </a:r>
          </a:p>
        </p:txBody>
      </p:sp>
      <p:sp>
        <p:nvSpPr>
          <p:cNvPr id="73" name="Text Box 26"/>
          <p:cNvSpPr txBox="1">
            <a:spLocks noChangeArrowheads="1"/>
          </p:cNvSpPr>
          <p:nvPr/>
        </p:nvSpPr>
        <p:spPr bwMode="auto">
          <a:xfrm>
            <a:off x="2674939" y="527367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physical</a:t>
            </a:r>
          </a:p>
        </p:txBody>
      </p:sp>
      <p:sp>
        <p:nvSpPr>
          <p:cNvPr id="74" name="Text Box 26"/>
          <p:cNvSpPr txBox="1">
            <a:spLocks noChangeArrowheads="1"/>
          </p:cNvSpPr>
          <p:nvPr/>
        </p:nvSpPr>
        <p:spPr bwMode="auto">
          <a:xfrm>
            <a:off x="2693989" y="4987925"/>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link</a:t>
            </a:r>
          </a:p>
        </p:txBody>
      </p:sp>
      <p:sp>
        <p:nvSpPr>
          <p:cNvPr id="75" name="Text Box 26"/>
          <p:cNvSpPr txBox="1">
            <a:spLocks noChangeArrowheads="1"/>
          </p:cNvSpPr>
          <p:nvPr/>
        </p:nvSpPr>
        <p:spPr bwMode="auto">
          <a:xfrm>
            <a:off x="2684464" y="4692650"/>
            <a:ext cx="1317625" cy="3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itchFamily="34" charset="0"/>
                <a:ea typeface="MS PGothic" pitchFamily="34" charset="-128"/>
              </a:defRPr>
            </a:lvl1pPr>
            <a:lvl2pPr marL="742950" indent="-285750">
              <a:defRPr sz="1600">
                <a:solidFill>
                  <a:schemeClr val="tx1"/>
                </a:solidFill>
                <a:latin typeface="Tahoma" pitchFamily="34" charset="0"/>
                <a:ea typeface="MS PGothic" pitchFamily="34" charset="-128"/>
              </a:defRPr>
            </a:lvl2pPr>
            <a:lvl3pPr marL="1143000" indent="-228600">
              <a:defRPr sz="1600">
                <a:solidFill>
                  <a:schemeClr val="tx1"/>
                </a:solidFill>
                <a:latin typeface="Tahoma" pitchFamily="34" charset="0"/>
                <a:ea typeface="MS PGothic" pitchFamily="34" charset="-128"/>
              </a:defRPr>
            </a:lvl3pPr>
            <a:lvl4pPr marL="1600200" indent="-228600">
              <a:defRPr sz="1600">
                <a:solidFill>
                  <a:schemeClr val="tx1"/>
                </a:solidFill>
                <a:latin typeface="Tahoma" pitchFamily="34" charset="0"/>
                <a:ea typeface="MS PGothic" pitchFamily="34" charset="-128"/>
              </a:defRPr>
            </a:lvl4pPr>
            <a:lvl5pPr marL="2057400" indent="-228600">
              <a:defRPr sz="1600">
                <a:solidFill>
                  <a:schemeClr val="tx1"/>
                </a:solidFill>
                <a:latin typeface="Tahoma"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Tahoma"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Tahoma"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Tahoma"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Tahoma" pitchFamily="34" charset="0"/>
                <a:ea typeface="MS PGothic" pitchFamily="34" charset="-128"/>
              </a:defRPr>
            </a:lvl9pPr>
          </a:lstStyle>
          <a:p>
            <a:pPr>
              <a:lnSpc>
                <a:spcPct val="110000"/>
              </a:lnSpc>
            </a:pPr>
            <a:r>
              <a:rPr lang="en-US" sz="1400">
                <a:latin typeface="+mn-lt"/>
              </a:rPr>
              <a:t>network</a:t>
            </a:r>
          </a:p>
        </p:txBody>
      </p:sp>
      <p:sp>
        <p:nvSpPr>
          <p:cNvPr id="76" name="Oval 23"/>
          <p:cNvSpPr>
            <a:spLocks noChangeArrowheads="1"/>
          </p:cNvSpPr>
          <p:nvPr/>
        </p:nvSpPr>
        <p:spPr bwMode="auto">
          <a:xfrm>
            <a:off x="3054350" y="3957638"/>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a:ea typeface="ＭＳ Ｐゴシック" charset="0"/>
              </a:rPr>
              <a:t>P3</a:t>
            </a:r>
          </a:p>
        </p:txBody>
      </p:sp>
      <p:grpSp>
        <p:nvGrpSpPr>
          <p:cNvPr id="77" name="Group 149"/>
          <p:cNvGrpSpPr>
            <a:grpSpLocks/>
          </p:cNvGrpSpPr>
          <p:nvPr/>
        </p:nvGrpSpPr>
        <p:grpSpPr bwMode="auto">
          <a:xfrm>
            <a:off x="3144838" y="4295775"/>
            <a:ext cx="412750" cy="158750"/>
            <a:chOff x="1287" y="2524"/>
            <a:chExt cx="260" cy="100"/>
          </a:xfrm>
        </p:grpSpPr>
        <p:sp>
          <p:nvSpPr>
            <p:cNvPr id="78" name="Rectangle 73"/>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79" name="Rectangle 74"/>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0"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1"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grpSp>
        <p:nvGrpSpPr>
          <p:cNvPr id="82" name="Group 150"/>
          <p:cNvGrpSpPr>
            <a:grpSpLocks/>
          </p:cNvGrpSpPr>
          <p:nvPr/>
        </p:nvGrpSpPr>
        <p:grpSpPr bwMode="auto">
          <a:xfrm>
            <a:off x="7485063" y="4294188"/>
            <a:ext cx="412750" cy="158750"/>
            <a:chOff x="1287" y="2524"/>
            <a:chExt cx="260" cy="100"/>
          </a:xfrm>
        </p:grpSpPr>
        <p:sp>
          <p:nvSpPr>
            <p:cNvPr id="83" name="Rectangle 151"/>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4" name="Rectangle 152"/>
            <p:cNvSpPr>
              <a:spLocks noChangeArrowheads="1"/>
            </p:cNvSpPr>
            <p:nvPr/>
          </p:nvSpPr>
          <p:spPr bwMode="auto">
            <a:xfrm>
              <a:off x="1338" y="2537"/>
              <a:ext cx="155" cy="76"/>
            </a:xfrm>
            <a:prstGeom prst="rect">
              <a:avLst/>
            </a:prstGeom>
            <a:solidFill>
              <a:schemeClr val="bg1"/>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5"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86"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87" name="Freeform 146"/>
          <p:cNvSpPr>
            <a:spLocks/>
          </p:cNvSpPr>
          <p:nvPr/>
        </p:nvSpPr>
        <p:spPr bwMode="auto">
          <a:xfrm>
            <a:off x="5532439" y="3995739"/>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 name="Freeform 147"/>
          <p:cNvSpPr>
            <a:spLocks/>
          </p:cNvSpPr>
          <p:nvPr/>
        </p:nvSpPr>
        <p:spPr bwMode="auto">
          <a:xfrm>
            <a:off x="5651501" y="4027489"/>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9" name="Oval 36"/>
          <p:cNvSpPr>
            <a:spLocks noChangeArrowheads="1"/>
          </p:cNvSpPr>
          <p:nvPr/>
        </p:nvSpPr>
        <p:spPr bwMode="auto">
          <a:xfrm>
            <a:off x="8991600" y="4106863"/>
            <a:ext cx="598488" cy="30480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90" name="Group 169"/>
          <p:cNvGrpSpPr>
            <a:grpSpLocks/>
          </p:cNvGrpSpPr>
          <p:nvPr/>
        </p:nvGrpSpPr>
        <p:grpSpPr bwMode="auto">
          <a:xfrm>
            <a:off x="4486276" y="2854325"/>
            <a:ext cx="1292225" cy="1454150"/>
            <a:chOff x="1868" y="1796"/>
            <a:chExt cx="814" cy="916"/>
          </a:xfrm>
        </p:grpSpPr>
        <p:sp>
          <p:nvSpPr>
            <p:cNvPr id="91" name="Oval 166"/>
            <p:cNvSpPr>
              <a:spLocks noChangeArrowheads="1"/>
            </p:cNvSpPr>
            <p:nvPr/>
          </p:nvSpPr>
          <p:spPr bwMode="auto">
            <a:xfrm>
              <a:off x="231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2" name="Oval 167"/>
            <p:cNvSpPr>
              <a:spLocks noChangeArrowheads="1"/>
            </p:cNvSpPr>
            <p:nvPr/>
          </p:nvSpPr>
          <p:spPr bwMode="auto">
            <a:xfrm>
              <a:off x="2558" y="2668"/>
              <a:ext cx="124" cy="44"/>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3" name="Freeform 168"/>
            <p:cNvSpPr>
              <a:spLocks/>
            </p:cNvSpPr>
            <p:nvPr/>
          </p:nvSpPr>
          <p:spPr bwMode="auto">
            <a:xfrm>
              <a:off x="1868" y="1796"/>
              <a:ext cx="434" cy="904"/>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4" name="Group 172"/>
          <p:cNvGrpSpPr>
            <a:grpSpLocks/>
          </p:cNvGrpSpPr>
          <p:nvPr/>
        </p:nvGrpSpPr>
        <p:grpSpPr bwMode="auto">
          <a:xfrm>
            <a:off x="5394325" y="2809875"/>
            <a:ext cx="1047750" cy="1441450"/>
            <a:chOff x="2432" y="1758"/>
            <a:chExt cx="660" cy="908"/>
          </a:xfrm>
        </p:grpSpPr>
        <p:sp>
          <p:nvSpPr>
            <p:cNvPr id="95" name="Oval 170"/>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96" name="Freeform 171"/>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7" name="Group 179"/>
          <p:cNvGrpSpPr>
            <a:grpSpLocks/>
          </p:cNvGrpSpPr>
          <p:nvPr/>
        </p:nvGrpSpPr>
        <p:grpSpPr bwMode="auto">
          <a:xfrm>
            <a:off x="1693863" y="5126039"/>
            <a:ext cx="800100" cy="828675"/>
            <a:chOff x="-44" y="1473"/>
            <a:chExt cx="981" cy="1105"/>
          </a:xfrm>
        </p:grpSpPr>
        <p:pic>
          <p:nvPicPr>
            <p:cNvPr id="98" name="Picture 180"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8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0" name="Group 182"/>
          <p:cNvGrpSpPr>
            <a:grpSpLocks/>
          </p:cNvGrpSpPr>
          <p:nvPr/>
        </p:nvGrpSpPr>
        <p:grpSpPr bwMode="auto">
          <a:xfrm flipH="1">
            <a:off x="8675689" y="5040314"/>
            <a:ext cx="788987" cy="782637"/>
            <a:chOff x="-44" y="1473"/>
            <a:chExt cx="981" cy="1105"/>
          </a:xfrm>
        </p:grpSpPr>
        <p:pic>
          <p:nvPicPr>
            <p:cNvPr id="101" name="Picture 183"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84"/>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03" name="Group 185"/>
          <p:cNvGrpSpPr>
            <a:grpSpLocks/>
          </p:cNvGrpSpPr>
          <p:nvPr/>
        </p:nvGrpSpPr>
        <p:grpSpPr bwMode="auto">
          <a:xfrm>
            <a:off x="4265614" y="4625975"/>
            <a:ext cx="358775" cy="704850"/>
            <a:chOff x="4140" y="429"/>
            <a:chExt cx="1425" cy="2396"/>
          </a:xfrm>
        </p:grpSpPr>
        <p:sp>
          <p:nvSpPr>
            <p:cNvPr id="104" name="Freeform 186"/>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6" name="Freeform 188"/>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189"/>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Rectangle 190"/>
            <p:cNvSpPr>
              <a:spLocks noChangeArrowheads="1"/>
            </p:cNvSpPr>
            <p:nvPr/>
          </p:nvSpPr>
          <p:spPr bwMode="auto">
            <a:xfrm>
              <a:off x="4209" y="693"/>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09" name="Group 191"/>
            <p:cNvGrpSpPr>
              <a:grpSpLocks/>
            </p:cNvGrpSpPr>
            <p:nvPr/>
          </p:nvGrpSpPr>
          <p:grpSpPr bwMode="auto">
            <a:xfrm>
              <a:off x="4749" y="668"/>
              <a:ext cx="581" cy="145"/>
              <a:chOff x="614" y="2568"/>
              <a:chExt cx="725" cy="139"/>
            </a:xfrm>
          </p:grpSpPr>
          <p:sp>
            <p:nvSpPr>
              <p:cNvPr id="134" name="AutoShape 192"/>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5"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0" name="Rectangle 194"/>
            <p:cNvSpPr>
              <a:spLocks noChangeArrowheads="1"/>
            </p:cNvSpPr>
            <p:nvPr/>
          </p:nvSpPr>
          <p:spPr bwMode="auto">
            <a:xfrm>
              <a:off x="4222" y="101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1" name="Group 195"/>
            <p:cNvGrpSpPr>
              <a:grpSpLocks/>
            </p:cNvGrpSpPr>
            <p:nvPr/>
          </p:nvGrpSpPr>
          <p:grpSpPr bwMode="auto">
            <a:xfrm>
              <a:off x="4747" y="994"/>
              <a:ext cx="581" cy="134"/>
              <a:chOff x="614" y="2568"/>
              <a:chExt cx="725" cy="139"/>
            </a:xfrm>
          </p:grpSpPr>
          <p:sp>
            <p:nvSpPr>
              <p:cNvPr id="132" name="AutoShape 196"/>
              <p:cNvSpPr>
                <a:spLocks noChangeArrowheads="1"/>
              </p:cNvSpPr>
              <p:nvPr/>
            </p:nvSpPr>
            <p:spPr bwMode="auto">
              <a:xfrm>
                <a:off x="612" y="2570"/>
                <a:ext cx="724" cy="15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3"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2" name="Rectangle 198"/>
            <p:cNvSpPr>
              <a:spLocks noChangeArrowheads="1"/>
            </p:cNvSpPr>
            <p:nvPr/>
          </p:nvSpPr>
          <p:spPr bwMode="auto">
            <a:xfrm>
              <a:off x="4216" y="1357"/>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3" name="Rectangle 199"/>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nvGrpSpPr>
            <p:cNvPr id="114" name="Group 200"/>
            <p:cNvGrpSpPr>
              <a:grpSpLocks/>
            </p:cNvGrpSpPr>
            <p:nvPr/>
          </p:nvGrpSpPr>
          <p:grpSpPr bwMode="auto">
            <a:xfrm>
              <a:off x="4735" y="1627"/>
              <a:ext cx="582" cy="151"/>
              <a:chOff x="614" y="2568"/>
              <a:chExt cx="725" cy="139"/>
            </a:xfrm>
          </p:grpSpPr>
          <p:sp>
            <p:nvSpPr>
              <p:cNvPr id="130" name="AutoShape 201"/>
              <p:cNvSpPr>
                <a:spLocks noChangeArrowheads="1"/>
              </p:cNvSpPr>
              <p:nvPr/>
            </p:nvSpPr>
            <p:spPr bwMode="auto">
              <a:xfrm>
                <a:off x="611" y="2568"/>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31"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5" name="Freeform 203"/>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6" name="Group 204"/>
            <p:cNvGrpSpPr>
              <a:grpSpLocks/>
            </p:cNvGrpSpPr>
            <p:nvPr/>
          </p:nvGrpSpPr>
          <p:grpSpPr bwMode="auto">
            <a:xfrm>
              <a:off x="4739" y="1327"/>
              <a:ext cx="582" cy="139"/>
              <a:chOff x="614" y="2568"/>
              <a:chExt cx="725" cy="139"/>
            </a:xfrm>
          </p:grpSpPr>
          <p:sp>
            <p:nvSpPr>
              <p:cNvPr id="128" name="AutoShape 205"/>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9"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117"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8" name="Freeform 208"/>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209"/>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 name="Oval 210"/>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1" name="Freeform 211"/>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3" name="AutoShape 213"/>
            <p:cNvSpPr>
              <a:spLocks noChangeArrowheads="1"/>
            </p:cNvSpPr>
            <p:nvPr/>
          </p:nvSpPr>
          <p:spPr bwMode="auto">
            <a:xfrm>
              <a:off x="4203" y="2712"/>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4" name="Oval 214"/>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5" name="Oval 215"/>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solidFill>
                  <a:srgbClr val="FF0000"/>
                </a:solidFill>
                <a:ea typeface="ＭＳ Ｐゴシック" charset="0"/>
                <a:cs typeface="Arial" charset="0"/>
              </a:endParaRPr>
            </a:p>
          </p:txBody>
        </p:sp>
        <p:sp>
          <p:nvSpPr>
            <p:cNvPr id="126" name="Oval 216"/>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7" name="Rectangle 217"/>
            <p:cNvSpPr>
              <a:spLocks noChangeArrowheads="1"/>
            </p:cNvSpPr>
            <p:nvPr/>
          </p:nvSpPr>
          <p:spPr bwMode="auto">
            <a:xfrm>
              <a:off x="5061" y="1837"/>
              <a:ext cx="88"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3" name="TextBox 2">
            <a:extLst>
              <a:ext uri="{FF2B5EF4-FFF2-40B4-BE49-F238E27FC236}">
                <a16:creationId xmlns:a16="http://schemas.microsoft.com/office/drawing/2014/main" id="{6C4B023A-0B8B-0E43-A45B-69CCB85BD2E4}"/>
              </a:ext>
            </a:extLst>
          </p:cNvPr>
          <p:cNvSpPr txBox="1"/>
          <p:nvPr/>
        </p:nvSpPr>
        <p:spPr>
          <a:xfrm>
            <a:off x="1772960" y="5846247"/>
            <a:ext cx="800860" cy="369332"/>
          </a:xfrm>
          <a:prstGeom prst="rect">
            <a:avLst/>
          </a:prstGeom>
          <a:noFill/>
        </p:spPr>
        <p:txBody>
          <a:bodyPr wrap="none" rtlCol="0">
            <a:spAutoFit/>
          </a:bodyPr>
          <a:lstStyle/>
          <a:p>
            <a:r>
              <a:rPr lang="en-US" dirty="0"/>
              <a:t>Host A</a:t>
            </a:r>
          </a:p>
        </p:txBody>
      </p:sp>
      <p:sp>
        <p:nvSpPr>
          <p:cNvPr id="136" name="TextBox 135">
            <a:extLst>
              <a:ext uri="{FF2B5EF4-FFF2-40B4-BE49-F238E27FC236}">
                <a16:creationId xmlns:a16="http://schemas.microsoft.com/office/drawing/2014/main" id="{9BF90B88-94B6-DF45-A181-FFCFC14F3422}"/>
              </a:ext>
            </a:extLst>
          </p:cNvPr>
          <p:cNvSpPr txBox="1"/>
          <p:nvPr/>
        </p:nvSpPr>
        <p:spPr>
          <a:xfrm>
            <a:off x="8639176" y="5754688"/>
            <a:ext cx="801823" cy="369332"/>
          </a:xfrm>
          <a:prstGeom prst="rect">
            <a:avLst/>
          </a:prstGeom>
          <a:noFill/>
        </p:spPr>
        <p:txBody>
          <a:bodyPr wrap="none" rtlCol="0">
            <a:spAutoFit/>
          </a:bodyPr>
          <a:lstStyle/>
          <a:p>
            <a:r>
              <a:rPr lang="en-US" dirty="0"/>
              <a:t>Host C</a:t>
            </a:r>
          </a:p>
        </p:txBody>
      </p:sp>
      <p:sp>
        <p:nvSpPr>
          <p:cNvPr id="137" name="TextBox 136">
            <a:extLst>
              <a:ext uri="{FF2B5EF4-FFF2-40B4-BE49-F238E27FC236}">
                <a16:creationId xmlns:a16="http://schemas.microsoft.com/office/drawing/2014/main" id="{9D150E32-2B46-6D40-8A1F-37EA899286AB}"/>
              </a:ext>
            </a:extLst>
          </p:cNvPr>
          <p:cNvSpPr txBox="1"/>
          <p:nvPr/>
        </p:nvSpPr>
        <p:spPr>
          <a:xfrm>
            <a:off x="4169697" y="5322373"/>
            <a:ext cx="963597" cy="369332"/>
          </a:xfrm>
          <a:prstGeom prst="rect">
            <a:avLst/>
          </a:prstGeom>
          <a:noFill/>
        </p:spPr>
        <p:txBody>
          <a:bodyPr wrap="none" rtlCol="0">
            <a:spAutoFit/>
          </a:bodyPr>
          <a:lstStyle/>
          <a:p>
            <a:r>
              <a:rPr lang="en-US" dirty="0"/>
              <a:t>Server B</a:t>
            </a:r>
          </a:p>
        </p:txBody>
      </p:sp>
      <p:sp>
        <p:nvSpPr>
          <p:cNvPr id="50" name="Freeform 142"/>
          <p:cNvSpPr>
            <a:spLocks/>
          </p:cNvSpPr>
          <p:nvPr/>
        </p:nvSpPr>
        <p:spPr bwMode="auto">
          <a:xfrm>
            <a:off x="3421062" y="4039393"/>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9" name="Freeform 141"/>
          <p:cNvSpPr>
            <a:spLocks/>
          </p:cNvSpPr>
          <p:nvPr/>
        </p:nvSpPr>
        <p:spPr bwMode="auto">
          <a:xfrm>
            <a:off x="3317875" y="4003675"/>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7049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6" grpId="0" animBg="1"/>
      <p:bldP spid="27" grpId="0" animBg="1"/>
      <p:bldP spid="28" grpId="0" animBg="1"/>
      <p:bldP spid="29" grpId="0"/>
      <p:bldP spid="30" grpId="0" animBg="1"/>
      <p:bldP spid="31" grpId="0"/>
      <p:bldP spid="32" grpId="0"/>
      <p:bldP spid="33" grpId="0"/>
      <p:bldP spid="34" grpId="0"/>
      <p:bldP spid="35" grpId="0" animBg="1"/>
      <p:bldP spid="36" grpId="0" animBg="1"/>
      <p:bldP spid="37" grpId="0" animBg="1"/>
      <p:bldP spid="38" grpId="0" animBg="1"/>
      <p:bldP spid="51" grpId="0" animBg="1"/>
      <p:bldP spid="52" grpId="0" animBg="1"/>
      <p:bldP spid="53" grpId="0" animBg="1"/>
      <p:bldP spid="54" grpId="0"/>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p:bldP spid="69" grpId="0" animBg="1"/>
      <p:bldP spid="70" grpId="0" animBg="1"/>
      <p:bldP spid="71" grpId="0" animBg="1"/>
      <p:bldP spid="72" grpId="0"/>
      <p:bldP spid="73" grpId="0"/>
      <p:bldP spid="74" grpId="0"/>
      <p:bldP spid="75" grpId="0"/>
      <p:bldP spid="76" grpId="0" animBg="1"/>
      <p:bldP spid="87" grpId="0" animBg="1"/>
      <p:bldP spid="88" grpId="0" animBg="1"/>
      <p:bldP spid="89" grpId="0" animBg="1"/>
      <p:bldP spid="3" grpId="0"/>
      <p:bldP spid="136" grpId="0"/>
      <p:bldP spid="137" grpId="0"/>
      <p:bldP spid="50" grpId="0" animBg="1"/>
      <p:bldP spid="49" grpId="0" animBg="1"/>
    </p:bld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7601</TotalTime>
  <Words>5532</Words>
  <Application>Microsoft Office PowerPoint</Application>
  <PresentationFormat>Widescreen</PresentationFormat>
  <Paragraphs>968</Paragraphs>
  <Slides>73</Slides>
  <Notes>0</Notes>
  <HiddenSlides>0</HiddenSlides>
  <MMClips>2</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73</vt:i4>
      </vt:variant>
    </vt:vector>
  </HeadingPairs>
  <TitlesOfParts>
    <vt:vector size="95" baseType="lpstr">
      <vt:lpstr>MS PGothic</vt:lpstr>
      <vt:lpstr>MS PGothic</vt:lpstr>
      <vt:lpstr>Arial</vt:lpstr>
      <vt:lpstr>Calibri</vt:lpstr>
      <vt:lpstr>Cambria Math</vt:lpstr>
      <vt:lpstr>Comic Sans MS</vt:lpstr>
      <vt:lpstr>Courier New</vt:lpstr>
      <vt:lpstr>Gill Sans MT</vt:lpstr>
      <vt:lpstr>Open Sans</vt:lpstr>
      <vt:lpstr>Open Sans Semibold</vt:lpstr>
      <vt:lpstr>Open Sans Semibold</vt:lpstr>
      <vt:lpstr>Roboto Condensed</vt:lpstr>
      <vt:lpstr>Roboto Condensed Light</vt:lpstr>
      <vt:lpstr>Segoe UI Black</vt:lpstr>
      <vt:lpstr>Symbol</vt:lpstr>
      <vt:lpstr>Tahoma</vt:lpstr>
      <vt:lpstr>Times New Roman</vt:lpstr>
      <vt:lpstr>Wingdings</vt:lpstr>
      <vt:lpstr>Wingdings 2</vt:lpstr>
      <vt:lpstr>Wingdings 3</vt:lpstr>
      <vt:lpstr>ZapfDingbatsITC</vt:lpstr>
      <vt:lpstr>VIdeo Lecture 16x9 Light Template</vt:lpstr>
      <vt:lpstr>Unit-3 : Transport Layer</vt:lpstr>
      <vt:lpstr>PowerPoint Presentation</vt:lpstr>
      <vt:lpstr>Introduction  Transport Layer Services</vt:lpstr>
      <vt:lpstr>Transport Layer Services and Protocols</vt:lpstr>
      <vt:lpstr>Transport Layer Services and Protocols – Example </vt:lpstr>
      <vt:lpstr>Multiplexing &amp; De-multiplexing</vt:lpstr>
      <vt:lpstr>Multiplexing / Demultiplexing</vt:lpstr>
      <vt:lpstr>Multiplexing / Demultiplexing</vt:lpstr>
      <vt:lpstr>Multiplexing / Demultiplexing</vt:lpstr>
      <vt:lpstr>How de-mulptiplexing works?</vt:lpstr>
      <vt:lpstr>Connectionless demultiplexing</vt:lpstr>
      <vt:lpstr>Example: Connectionless</vt:lpstr>
      <vt:lpstr>Connection-oriented demultiplexing</vt:lpstr>
      <vt:lpstr>Example: Connection-oriented</vt:lpstr>
      <vt:lpstr>Connectionless Transport - UDP</vt:lpstr>
      <vt:lpstr>Connectionless Transport - UDP</vt:lpstr>
      <vt:lpstr>UDP Segment - Header</vt:lpstr>
      <vt:lpstr>UDP - Checksum</vt:lpstr>
      <vt:lpstr>UDP Checksum</vt:lpstr>
      <vt:lpstr>Checksum - Example</vt:lpstr>
      <vt:lpstr>Checksum - Practice Example</vt:lpstr>
      <vt:lpstr>Principles of Reliable Data Transfer</vt:lpstr>
      <vt:lpstr>Principles of reliable data transfer</vt:lpstr>
      <vt:lpstr>Reliable Data Transfer(rdt)</vt:lpstr>
      <vt:lpstr>Reliable Data Transfer – Cont…</vt:lpstr>
      <vt:lpstr>rdt 1.0</vt:lpstr>
      <vt:lpstr>rdt 2.0 – Stop &amp; Wait Protocol</vt:lpstr>
      <vt:lpstr>rdt 2.0 – channel with bit errors</vt:lpstr>
      <vt:lpstr>rdt 2.0 – with no error</vt:lpstr>
      <vt:lpstr>rdt 2.0 – with error</vt:lpstr>
      <vt:lpstr>rdt 2.0 – FSM Specification</vt:lpstr>
      <vt:lpstr>rdt 2.1 - handled ACKs/NAKs</vt:lpstr>
      <vt:lpstr>rdt 2.1</vt:lpstr>
      <vt:lpstr>Rdt 2.1 </vt:lpstr>
      <vt:lpstr>rdt 2.1 - handled ACKs/NAKs</vt:lpstr>
      <vt:lpstr>rdt 2.1 - Sender, handled ACKs/NAKs</vt:lpstr>
      <vt:lpstr>rdt 2.1 - Receiver, handled ACKs/NAKs</vt:lpstr>
      <vt:lpstr>rdt 2.2 &amp; rdt 3.0</vt:lpstr>
      <vt:lpstr>rdt 2.2 </vt:lpstr>
      <vt:lpstr>rdt 2.2</vt:lpstr>
      <vt:lpstr>rdt 2.2 – Sender and Receiver</vt:lpstr>
      <vt:lpstr>rdt 3.0: channel with error and loss</vt:lpstr>
      <vt:lpstr>Rdt 3.0: Alternating-bit protocol</vt:lpstr>
      <vt:lpstr>Rdt 3.0 – Cont…</vt:lpstr>
      <vt:lpstr> Pipelined Protocol </vt:lpstr>
      <vt:lpstr>Pipelined Protocol</vt:lpstr>
      <vt:lpstr>Go-back-N Protocol (Sliding window)</vt:lpstr>
      <vt:lpstr>Go-back-N Protocol Cont…</vt:lpstr>
      <vt:lpstr>Go-back-N Protocol works</vt:lpstr>
      <vt:lpstr>Go-back-N Visualization</vt:lpstr>
      <vt:lpstr>Selective Repeat</vt:lpstr>
      <vt:lpstr>Selective Repeat</vt:lpstr>
      <vt:lpstr>Selective Repeat Works</vt:lpstr>
      <vt:lpstr>Selective Repeat Visualization</vt:lpstr>
      <vt:lpstr>Connection oriented Transport (TCP)</vt:lpstr>
      <vt:lpstr>TCP Segment Structure</vt:lpstr>
      <vt:lpstr>TCP Segment – Cont…</vt:lpstr>
      <vt:lpstr>TCP Segment – Cont…</vt:lpstr>
      <vt:lpstr>TCP Segment – Cont…</vt:lpstr>
      <vt:lpstr>Flow Control &amp; Congestion Control</vt:lpstr>
      <vt:lpstr>Flow Control</vt:lpstr>
      <vt:lpstr>Congestion Control</vt:lpstr>
      <vt:lpstr>Congestion Control – Cont…</vt:lpstr>
      <vt:lpstr>Causes/costs of Congestion: Scenario 1</vt:lpstr>
      <vt:lpstr>Causes/costs of Congestion: Scenario 2 </vt:lpstr>
      <vt:lpstr>Causes/costs of Congestion: Scenario 2 </vt:lpstr>
      <vt:lpstr>Causes/costs of Congestion: Scenario 2 </vt:lpstr>
      <vt:lpstr>Causes/costs of Congestion: Scenario 2 </vt:lpstr>
      <vt:lpstr>Approaches towards Congestion Control</vt:lpstr>
      <vt:lpstr>TCP Slow Start</vt:lpstr>
      <vt:lpstr>TCP Slow Start – Cont…</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HP</cp:lastModifiedBy>
  <cp:revision>172</cp:revision>
  <dcterms:created xsi:type="dcterms:W3CDTF">2020-06-29T07:50:49Z</dcterms:created>
  <dcterms:modified xsi:type="dcterms:W3CDTF">2025-08-24T09:52:08Z</dcterms:modified>
</cp:coreProperties>
</file>